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4"/>
  </p:sldMasterIdLst>
  <p:notesMasterIdLst>
    <p:notesMasterId r:id="rId28"/>
  </p:notesMasterIdLst>
  <p:handoutMasterIdLst>
    <p:handoutMasterId r:id="rId29"/>
  </p:handoutMasterIdLst>
  <p:sldIdLst>
    <p:sldId id="327" r:id="rId5"/>
    <p:sldId id="1221" r:id="rId6"/>
    <p:sldId id="1222" r:id="rId7"/>
    <p:sldId id="1220" r:id="rId8"/>
    <p:sldId id="1223" r:id="rId9"/>
    <p:sldId id="344" r:id="rId10"/>
    <p:sldId id="412" r:id="rId11"/>
    <p:sldId id="258" r:id="rId12"/>
    <p:sldId id="259" r:id="rId13"/>
    <p:sldId id="260" r:id="rId14"/>
    <p:sldId id="2145707028" r:id="rId15"/>
    <p:sldId id="2145707029" r:id="rId16"/>
    <p:sldId id="411" r:id="rId17"/>
    <p:sldId id="341" r:id="rId18"/>
    <p:sldId id="261" r:id="rId19"/>
    <p:sldId id="2145706989" r:id="rId20"/>
    <p:sldId id="2145707013" r:id="rId21"/>
    <p:sldId id="2145707016" r:id="rId22"/>
    <p:sldId id="2145707018" r:id="rId23"/>
    <p:sldId id="2145707031" r:id="rId24"/>
    <p:sldId id="2145707030" r:id="rId25"/>
    <p:sldId id="2145707022" r:id="rId26"/>
    <p:sldId id="2145707024" r:id="rId27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34B7D0-F5E7-E80D-3D0D-2662EAAC2E93}" name="Efua Acquaah-Harrison Owusu" initials="EAHO" userId="S::eea2132@icapatcolumbia.onmicrosoft.com::ddd21825-93da-4e9c-925e-dac5db9226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nica Negrete" initials="MN [2]" lastIdx="1" clrIdx="6">
    <p:extLst>
      <p:ext uri="{19B8F6BF-5375-455C-9EA6-DF929625EA0E}">
        <p15:presenceInfo xmlns:p15="http://schemas.microsoft.com/office/powerpoint/2012/main" userId="Monica Negrete" providerId="None"/>
      </p:ext>
    </p:extLst>
  </p:cmAuthor>
  <p:cmAuthor id="1" name="Mirriah" initials="M" lastIdx="15" clrIdx="0">
    <p:extLst>
      <p:ext uri="{19B8F6BF-5375-455C-9EA6-DF929625EA0E}">
        <p15:presenceInfo xmlns:p15="http://schemas.microsoft.com/office/powerpoint/2012/main" userId="Mirriah" providerId="None"/>
      </p:ext>
    </p:extLst>
  </p:cmAuthor>
  <p:cmAuthor id="8" name="Vitale, Mirriah A." initials="VMA" lastIdx="28" clrIdx="7">
    <p:extLst>
      <p:ext uri="{19B8F6BF-5375-455C-9EA6-DF929625EA0E}">
        <p15:presenceInfo xmlns:p15="http://schemas.microsoft.com/office/powerpoint/2012/main" userId="S::mv2540@cumc.columbia.edu::ac73314b-03ab-4c50-8db0-5df536fd8cc3" providerId="AD"/>
      </p:ext>
    </p:extLst>
  </p:cmAuthor>
  <p:cmAuthor id="2" name="Thais Ferreira" initials="TF" lastIdx="2" clrIdx="1">
    <p:extLst>
      <p:ext uri="{19B8F6BF-5375-455C-9EA6-DF929625EA0E}">
        <p15:presenceInfo xmlns:p15="http://schemas.microsoft.com/office/powerpoint/2012/main" userId="S::tcf2114@ICAPatColumbia.onmicrosoft.com::00ab9d32-d5e7-49ba-86f6-b7f0631c45b9" providerId="AD"/>
      </p:ext>
    </p:extLst>
  </p:cmAuthor>
  <p:cmAuthor id="9" name="Hamilton Mutemba" initials="HM" lastIdx="10" clrIdx="8">
    <p:extLst>
      <p:ext uri="{19B8F6BF-5375-455C-9EA6-DF929625EA0E}">
        <p15:presenceInfo xmlns:p15="http://schemas.microsoft.com/office/powerpoint/2012/main" userId="S::hm2827@icapatcolumbia.onmicrosoft.com::30ce4146-d861-4577-8316-b7969df0eb33" providerId="AD"/>
      </p:ext>
    </p:extLst>
  </p:cmAuthor>
  <p:cmAuthor id="3" name="Eduarda Pimentel de Gusmao" initials="EPdG" lastIdx="47" clrIdx="2">
    <p:extLst>
      <p:ext uri="{19B8F6BF-5375-455C-9EA6-DF929625EA0E}">
        <p15:presenceInfo xmlns:p15="http://schemas.microsoft.com/office/powerpoint/2012/main" userId="S::ep2538@ICAPatColumbia.onmicrosoft.com::75d5ad34-5e00-45c2-8e22-b1b33aa13fd8" providerId="AD"/>
      </p:ext>
    </p:extLst>
  </p:cmAuthor>
  <p:cmAuthor id="10" name="Buene, Manuel" initials="BM" lastIdx="7" clrIdx="9">
    <p:extLst>
      <p:ext uri="{19B8F6BF-5375-455C-9EA6-DF929625EA0E}">
        <p15:presenceInfo xmlns:p15="http://schemas.microsoft.com/office/powerpoint/2012/main" userId="Buene, Manuel" providerId="None"/>
      </p:ext>
    </p:extLst>
  </p:cmAuthor>
  <p:cmAuthor id="4" name="Pimentel De Gusmao, Eduarda" initials="PDGE [2]" lastIdx="89" clrIdx="3">
    <p:extLst>
      <p:ext uri="{19B8F6BF-5375-455C-9EA6-DF929625EA0E}">
        <p15:presenceInfo xmlns:p15="http://schemas.microsoft.com/office/powerpoint/2012/main" userId="Pimentel De Gusmao, Eduarda" providerId="None"/>
      </p:ext>
    </p:extLst>
  </p:cmAuthor>
  <p:cmAuthor id="5" name="Monica Negrete" initials="MN" lastIdx="33" clrIdx="4">
    <p:extLst>
      <p:ext uri="{19B8F6BF-5375-455C-9EA6-DF929625EA0E}">
        <p15:presenceInfo xmlns:p15="http://schemas.microsoft.com/office/powerpoint/2012/main" userId="9f4759fc7266b2e1" providerId="Windows Live"/>
      </p:ext>
    </p:extLst>
  </p:cmAuthor>
  <p:cmAuthor id="6" name="Langa, Bina" initials="LB" lastIdx="1" clrIdx="5">
    <p:extLst>
      <p:ext uri="{19B8F6BF-5375-455C-9EA6-DF929625EA0E}">
        <p15:presenceInfo xmlns:p15="http://schemas.microsoft.com/office/powerpoint/2012/main" userId="S::brl2136@cumc.columbia.edu::8e87eb9a-447e-4d76-b31d-8f90e74bde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2169"/>
    <a:srgbClr val="FFFFFF"/>
    <a:srgbClr val="8A7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5CBCD1-0CE5-40F1-A8E9-F0E1A9C88A9F}" v="25" dt="2022-11-24T03:42:31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uranbayeva, Mira" userId="63eafc03-889f-49c3-8497-fe18a7f97f7d" providerId="ADAL" clId="{6C5CBCD1-0CE5-40F1-A8E9-F0E1A9C88A9F}"/>
    <pc:docChg chg="undo custSel addSld delSld modSld sldOrd">
      <pc:chgData name="Sauranbayeva, Mira" userId="63eafc03-889f-49c3-8497-fe18a7f97f7d" providerId="ADAL" clId="{6C5CBCD1-0CE5-40F1-A8E9-F0E1A9C88A9F}" dt="2022-11-24T03:42:05.001" v="928" actId="27918"/>
      <pc:docMkLst>
        <pc:docMk/>
      </pc:docMkLst>
      <pc:sldChg chg="modSp mod">
        <pc:chgData name="Sauranbayeva, Mira" userId="63eafc03-889f-49c3-8497-fe18a7f97f7d" providerId="ADAL" clId="{6C5CBCD1-0CE5-40F1-A8E9-F0E1A9C88A9F}" dt="2022-11-23T03:45:46.326" v="50" actId="20577"/>
        <pc:sldMkLst>
          <pc:docMk/>
          <pc:sldMk cId="730585419" sldId="327"/>
        </pc:sldMkLst>
        <pc:spChg chg="mod">
          <ac:chgData name="Sauranbayeva, Mira" userId="63eafc03-889f-49c3-8497-fe18a7f97f7d" providerId="ADAL" clId="{6C5CBCD1-0CE5-40F1-A8E9-F0E1A9C88A9F}" dt="2022-11-22T09:08:06.239" v="32" actId="6549"/>
          <ac:spMkLst>
            <pc:docMk/>
            <pc:sldMk cId="730585419" sldId="327"/>
            <ac:spMk id="4" creationId="{5380ED01-0596-96FE-A296-C9F76408E13A}"/>
          </ac:spMkLst>
        </pc:spChg>
        <pc:spChg chg="mod">
          <ac:chgData name="Sauranbayeva, Mira" userId="63eafc03-889f-49c3-8497-fe18a7f97f7d" providerId="ADAL" clId="{6C5CBCD1-0CE5-40F1-A8E9-F0E1A9C88A9F}" dt="2022-11-23T03:45:46.326" v="50" actId="20577"/>
          <ac:spMkLst>
            <pc:docMk/>
            <pc:sldMk cId="730585419" sldId="327"/>
            <ac:spMk id="223" creationId="{80D8679A-2C93-4711-A590-CAD021EDF5FD}"/>
          </ac:spMkLst>
        </pc:spChg>
      </pc:sldChg>
      <pc:sldChg chg="del">
        <pc:chgData name="Sauranbayeva, Mira" userId="63eafc03-889f-49c3-8497-fe18a7f97f7d" providerId="ADAL" clId="{6C5CBCD1-0CE5-40F1-A8E9-F0E1A9C88A9F}" dt="2022-11-22T10:24:25.183" v="33" actId="47"/>
        <pc:sldMkLst>
          <pc:docMk/>
          <pc:sldMk cId="2705870058" sldId="1221"/>
        </pc:sldMkLst>
      </pc:sldChg>
      <pc:sldChg chg="del">
        <pc:chgData name="Sauranbayeva, Mira" userId="63eafc03-889f-49c3-8497-fe18a7f97f7d" providerId="ADAL" clId="{6C5CBCD1-0CE5-40F1-A8E9-F0E1A9C88A9F}" dt="2022-11-22T10:24:26.003" v="34" actId="47"/>
        <pc:sldMkLst>
          <pc:docMk/>
          <pc:sldMk cId="1753193879" sldId="1222"/>
        </pc:sldMkLst>
      </pc:sldChg>
      <pc:sldChg chg="del">
        <pc:chgData name="Sauranbayeva, Mira" userId="63eafc03-889f-49c3-8497-fe18a7f97f7d" providerId="ADAL" clId="{6C5CBCD1-0CE5-40F1-A8E9-F0E1A9C88A9F}" dt="2022-11-23T03:47:10.849" v="51" actId="47"/>
        <pc:sldMkLst>
          <pc:docMk/>
          <pc:sldMk cId="2877768827" sldId="2145706985"/>
        </pc:sldMkLst>
      </pc:sldChg>
      <pc:sldChg chg="delSp modSp mod ord modNotesTx">
        <pc:chgData name="Sauranbayeva, Mira" userId="63eafc03-889f-49c3-8497-fe18a7f97f7d" providerId="ADAL" clId="{6C5CBCD1-0CE5-40F1-A8E9-F0E1A9C88A9F}" dt="2022-11-23T04:18:12.923" v="90" actId="6549"/>
        <pc:sldMkLst>
          <pc:docMk/>
          <pc:sldMk cId="342054840" sldId="2145706986"/>
        </pc:sldMkLst>
        <pc:spChg chg="mod">
          <ac:chgData name="Sauranbayeva, Mira" userId="63eafc03-889f-49c3-8497-fe18a7f97f7d" providerId="ADAL" clId="{6C5CBCD1-0CE5-40F1-A8E9-F0E1A9C88A9F}" dt="2022-11-23T03:48:43.910" v="53" actId="1076"/>
          <ac:spMkLst>
            <pc:docMk/>
            <pc:sldMk cId="342054840" sldId="2145706986"/>
            <ac:spMk id="17" creationId="{A332B6F9-88F3-989E-1CDC-ECD0071E6CA6}"/>
          </ac:spMkLst>
        </pc:spChg>
        <pc:picChg chg="mod">
          <ac:chgData name="Sauranbayeva, Mira" userId="63eafc03-889f-49c3-8497-fe18a7f97f7d" providerId="ADAL" clId="{6C5CBCD1-0CE5-40F1-A8E9-F0E1A9C88A9F}" dt="2022-11-23T03:48:48.919" v="55" actId="1076"/>
          <ac:picMkLst>
            <pc:docMk/>
            <pc:sldMk cId="342054840" sldId="2145706986"/>
            <ac:picMk id="18" creationId="{4A8E3C6C-9F0B-111A-5B3C-A990D8AA84C4}"/>
          </ac:picMkLst>
        </pc:picChg>
        <pc:picChg chg="del">
          <ac:chgData name="Sauranbayeva, Mira" userId="63eafc03-889f-49c3-8497-fe18a7f97f7d" providerId="ADAL" clId="{6C5CBCD1-0CE5-40F1-A8E9-F0E1A9C88A9F}" dt="2022-11-23T03:48:35.122" v="52" actId="478"/>
          <ac:picMkLst>
            <pc:docMk/>
            <pc:sldMk cId="342054840" sldId="2145706986"/>
            <ac:picMk id="25" creationId="{DE242DDB-7F3D-D0D0-CBD4-0F32B5B01FE9}"/>
          </ac:picMkLst>
        </pc:picChg>
      </pc:sldChg>
      <pc:sldChg chg="del">
        <pc:chgData name="Sauranbayeva, Mira" userId="63eafc03-889f-49c3-8497-fe18a7f97f7d" providerId="ADAL" clId="{6C5CBCD1-0CE5-40F1-A8E9-F0E1A9C88A9F}" dt="2022-11-22T11:22:28.948" v="35" actId="47"/>
        <pc:sldMkLst>
          <pc:docMk/>
          <pc:sldMk cId="349592712" sldId="2145706987"/>
        </pc:sldMkLst>
      </pc:sldChg>
      <pc:sldChg chg="del">
        <pc:chgData name="Sauranbayeva, Mira" userId="63eafc03-889f-49c3-8497-fe18a7f97f7d" providerId="ADAL" clId="{6C5CBCD1-0CE5-40F1-A8E9-F0E1A9C88A9F}" dt="2022-11-23T04:20:48.767" v="91" actId="47"/>
        <pc:sldMkLst>
          <pc:docMk/>
          <pc:sldMk cId="128803453" sldId="2145706988"/>
        </pc:sldMkLst>
      </pc:sldChg>
      <pc:sldChg chg="del">
        <pc:chgData name="Sauranbayeva, Mira" userId="63eafc03-889f-49c3-8497-fe18a7f97f7d" providerId="ADAL" clId="{6C5CBCD1-0CE5-40F1-A8E9-F0E1A9C88A9F}" dt="2022-11-23T04:27:14.110" v="93" actId="47"/>
        <pc:sldMkLst>
          <pc:docMk/>
          <pc:sldMk cId="2599344845" sldId="2145707014"/>
        </pc:sldMkLst>
      </pc:sldChg>
      <pc:sldChg chg="del">
        <pc:chgData name="Sauranbayeva, Mira" userId="63eafc03-889f-49c3-8497-fe18a7f97f7d" providerId="ADAL" clId="{6C5CBCD1-0CE5-40F1-A8E9-F0E1A9C88A9F}" dt="2022-11-23T04:22:01.781" v="92" actId="47"/>
        <pc:sldMkLst>
          <pc:docMk/>
          <pc:sldMk cId="3806291677" sldId="2145707015"/>
        </pc:sldMkLst>
      </pc:sldChg>
      <pc:sldChg chg="del">
        <pc:chgData name="Sauranbayeva, Mira" userId="63eafc03-889f-49c3-8497-fe18a7f97f7d" providerId="ADAL" clId="{6C5CBCD1-0CE5-40F1-A8E9-F0E1A9C88A9F}" dt="2022-11-23T04:45:25.187" v="96" actId="47"/>
        <pc:sldMkLst>
          <pc:docMk/>
          <pc:sldMk cId="2485263589" sldId="2145707017"/>
        </pc:sldMkLst>
      </pc:sldChg>
      <pc:sldChg chg="del">
        <pc:chgData name="Sauranbayeva, Mira" userId="63eafc03-889f-49c3-8497-fe18a7f97f7d" providerId="ADAL" clId="{6C5CBCD1-0CE5-40F1-A8E9-F0E1A9C88A9F}" dt="2022-11-23T04:45:31.529" v="97" actId="47"/>
        <pc:sldMkLst>
          <pc:docMk/>
          <pc:sldMk cId="2966125562" sldId="2145707019"/>
        </pc:sldMkLst>
      </pc:sldChg>
      <pc:sldChg chg="del">
        <pc:chgData name="Sauranbayeva, Mira" userId="63eafc03-889f-49c3-8497-fe18a7f97f7d" providerId="ADAL" clId="{6C5CBCD1-0CE5-40F1-A8E9-F0E1A9C88A9F}" dt="2022-11-23T04:45:21.744" v="95" actId="47"/>
        <pc:sldMkLst>
          <pc:docMk/>
          <pc:sldMk cId="2840057795" sldId="2145707020"/>
        </pc:sldMkLst>
      </pc:sldChg>
      <pc:sldChg chg="modSp mod">
        <pc:chgData name="Sauranbayeva, Mira" userId="63eafc03-889f-49c3-8497-fe18a7f97f7d" providerId="ADAL" clId="{6C5CBCD1-0CE5-40F1-A8E9-F0E1A9C88A9F}" dt="2022-11-23T06:55:29.659" v="851" actId="207"/>
        <pc:sldMkLst>
          <pc:docMk/>
          <pc:sldMk cId="3854410445" sldId="2145707021"/>
        </pc:sldMkLst>
        <pc:spChg chg="mod">
          <ac:chgData name="Sauranbayeva, Mira" userId="63eafc03-889f-49c3-8497-fe18a7f97f7d" providerId="ADAL" clId="{6C5CBCD1-0CE5-40F1-A8E9-F0E1A9C88A9F}" dt="2022-11-23T04:51:04.806" v="395" actId="255"/>
          <ac:spMkLst>
            <pc:docMk/>
            <pc:sldMk cId="3854410445" sldId="2145707021"/>
            <ac:spMk id="2" creationId="{B78BD6BB-99F3-A688-7302-9F7CF1A76513}"/>
          </ac:spMkLst>
        </pc:spChg>
        <pc:spChg chg="mod">
          <ac:chgData name="Sauranbayeva, Mira" userId="63eafc03-889f-49c3-8497-fe18a7f97f7d" providerId="ADAL" clId="{6C5CBCD1-0CE5-40F1-A8E9-F0E1A9C88A9F}" dt="2022-11-23T06:55:29.659" v="851" actId="207"/>
          <ac:spMkLst>
            <pc:docMk/>
            <pc:sldMk cId="3854410445" sldId="2145707021"/>
            <ac:spMk id="3" creationId="{52443304-9337-F249-5DDE-117DFECDBC01}"/>
          </ac:spMkLst>
        </pc:spChg>
      </pc:sldChg>
      <pc:sldChg chg="modSp mod">
        <pc:chgData name="Sauranbayeva, Mira" userId="63eafc03-889f-49c3-8497-fe18a7f97f7d" providerId="ADAL" clId="{6C5CBCD1-0CE5-40F1-A8E9-F0E1A9C88A9F}" dt="2022-11-24T03:42:05.001" v="928" actId="27918"/>
        <pc:sldMkLst>
          <pc:docMk/>
          <pc:sldMk cId="3173681355" sldId="2145707026"/>
        </pc:sldMkLst>
        <pc:spChg chg="mod">
          <ac:chgData name="Sauranbayeva, Mira" userId="63eafc03-889f-49c3-8497-fe18a7f97f7d" providerId="ADAL" clId="{6C5CBCD1-0CE5-40F1-A8E9-F0E1A9C88A9F}" dt="2022-11-24T03:40:13.401" v="915" actId="14100"/>
          <ac:spMkLst>
            <pc:docMk/>
            <pc:sldMk cId="3173681355" sldId="2145707026"/>
            <ac:spMk id="2" creationId="{37D79CA6-CA4A-54DB-4849-41EE09E46362}"/>
          </ac:spMkLst>
        </pc:spChg>
        <pc:spChg chg="mod">
          <ac:chgData name="Sauranbayeva, Mira" userId="63eafc03-889f-49c3-8497-fe18a7f97f7d" providerId="ADAL" clId="{6C5CBCD1-0CE5-40F1-A8E9-F0E1A9C88A9F}" dt="2022-11-24T03:40:16.345" v="917" actId="27636"/>
          <ac:spMkLst>
            <pc:docMk/>
            <pc:sldMk cId="3173681355" sldId="2145707026"/>
            <ac:spMk id="3" creationId="{3FC0D449-E7AB-5709-1F72-835785C9900D}"/>
          </ac:spMkLst>
        </pc:spChg>
      </pc:sldChg>
      <pc:sldChg chg="del">
        <pc:chgData name="Sauranbayeva, Mira" userId="63eafc03-889f-49c3-8497-fe18a7f97f7d" providerId="ADAL" clId="{6C5CBCD1-0CE5-40F1-A8E9-F0E1A9C88A9F}" dt="2022-11-22T11:22:52.792" v="36" actId="47"/>
        <pc:sldMkLst>
          <pc:docMk/>
          <pc:sldMk cId="664820403" sldId="2145707027"/>
        </pc:sldMkLst>
      </pc:sldChg>
      <pc:sldChg chg="addSp delSp modSp new del mod">
        <pc:chgData name="Sauranbayeva, Mira" userId="63eafc03-889f-49c3-8497-fe18a7f97f7d" providerId="ADAL" clId="{6C5CBCD1-0CE5-40F1-A8E9-F0E1A9C88A9F}" dt="2022-11-23T06:54:51.899" v="847" actId="47"/>
        <pc:sldMkLst>
          <pc:docMk/>
          <pc:sldMk cId="1534469168" sldId="2145707027"/>
        </pc:sldMkLst>
        <pc:spChg chg="del">
          <ac:chgData name="Sauranbayeva, Mira" userId="63eafc03-889f-49c3-8497-fe18a7f97f7d" providerId="ADAL" clId="{6C5CBCD1-0CE5-40F1-A8E9-F0E1A9C88A9F}" dt="2022-11-23T06:36:57.196" v="701"/>
          <ac:spMkLst>
            <pc:docMk/>
            <pc:sldMk cId="1534469168" sldId="2145707027"/>
            <ac:spMk id="3" creationId="{7D98750A-D7CB-2990-BB2B-67416ED81D06}"/>
          </ac:spMkLst>
        </pc:spChg>
        <pc:spChg chg="add del mod">
          <ac:chgData name="Sauranbayeva, Mira" userId="63eafc03-889f-49c3-8497-fe18a7f97f7d" providerId="ADAL" clId="{6C5CBCD1-0CE5-40F1-A8E9-F0E1A9C88A9F}" dt="2022-11-23T06:40:05.210" v="718"/>
          <ac:spMkLst>
            <pc:docMk/>
            <pc:sldMk cId="1534469168" sldId="2145707027"/>
            <ac:spMk id="7" creationId="{D1341684-0340-CD28-0769-B65621C49D16}"/>
          </ac:spMkLst>
        </pc:spChg>
        <pc:graphicFrameChg chg="add mod modGraphic">
          <ac:chgData name="Sauranbayeva, Mira" userId="63eafc03-889f-49c3-8497-fe18a7f97f7d" providerId="ADAL" clId="{6C5CBCD1-0CE5-40F1-A8E9-F0E1A9C88A9F}" dt="2022-11-23T06:40:16.881" v="721" actId="1076"/>
          <ac:graphicFrameMkLst>
            <pc:docMk/>
            <pc:sldMk cId="1534469168" sldId="2145707027"/>
            <ac:graphicFrameMk id="8" creationId="{155B39C7-799F-6FF2-BD71-906DD5D7CA7E}"/>
          </ac:graphicFrameMkLst>
        </pc:graphicFrameChg>
        <pc:picChg chg="add del mod">
          <ac:chgData name="Sauranbayeva, Mira" userId="63eafc03-889f-49c3-8497-fe18a7f97f7d" providerId="ADAL" clId="{6C5CBCD1-0CE5-40F1-A8E9-F0E1A9C88A9F}" dt="2022-11-23T06:37:49.169" v="705" actId="21"/>
          <ac:picMkLst>
            <pc:docMk/>
            <pc:sldMk cId="1534469168" sldId="2145707027"/>
            <ac:picMk id="5" creationId="{8C248854-7239-DC3D-D87C-5B525F7D94A0}"/>
          </ac:picMkLst>
        </pc:picChg>
      </pc:sldChg>
      <pc:sldChg chg="del">
        <pc:chgData name="Sauranbayeva, Mira" userId="63eafc03-889f-49c3-8497-fe18a7f97f7d" providerId="ADAL" clId="{6C5CBCD1-0CE5-40F1-A8E9-F0E1A9C88A9F}" dt="2022-11-23T06:37:26.501" v="702" actId="47"/>
        <pc:sldMkLst>
          <pc:docMk/>
          <pc:sldMk cId="1515378366" sldId="2145707028"/>
        </pc:sldMkLst>
      </pc:sldChg>
      <pc:sldChg chg="addSp delSp modSp mod chgLayout">
        <pc:chgData name="Sauranbayeva, Mira" userId="63eafc03-889f-49c3-8497-fe18a7f97f7d" providerId="ADAL" clId="{6C5CBCD1-0CE5-40F1-A8E9-F0E1A9C88A9F}" dt="2022-11-23T06:55:11.184" v="849" actId="1076"/>
        <pc:sldMkLst>
          <pc:docMk/>
          <pc:sldMk cId="2601176640" sldId="2145707028"/>
        </pc:sldMkLst>
        <pc:spChg chg="mod ord">
          <ac:chgData name="Sauranbayeva, Mira" userId="63eafc03-889f-49c3-8497-fe18a7f97f7d" providerId="ADAL" clId="{6C5CBCD1-0CE5-40F1-A8E9-F0E1A9C88A9F}" dt="2022-11-23T06:38:07.919" v="709" actId="700"/>
          <ac:spMkLst>
            <pc:docMk/>
            <pc:sldMk cId="2601176640" sldId="2145707028"/>
            <ac:spMk id="2" creationId="{F0B6242B-8AF1-70E7-2E5C-C65D7D286E34}"/>
          </ac:spMkLst>
        </pc:spChg>
        <pc:spChg chg="add mod ord">
          <ac:chgData name="Sauranbayeva, Mira" userId="63eafc03-889f-49c3-8497-fe18a7f97f7d" providerId="ADAL" clId="{6C5CBCD1-0CE5-40F1-A8E9-F0E1A9C88A9F}" dt="2022-11-23T06:44:22.868" v="798" actId="6549"/>
          <ac:spMkLst>
            <pc:docMk/>
            <pc:sldMk cId="2601176640" sldId="2145707028"/>
            <ac:spMk id="7" creationId="{848E02EE-32B7-96E2-9A86-E8000FFA8790}"/>
          </ac:spMkLst>
        </pc:spChg>
        <pc:spChg chg="add mod">
          <ac:chgData name="Sauranbayeva, Mira" userId="63eafc03-889f-49c3-8497-fe18a7f97f7d" providerId="ADAL" clId="{6C5CBCD1-0CE5-40F1-A8E9-F0E1A9C88A9F}" dt="2022-11-23T06:55:11.184" v="849" actId="1076"/>
          <ac:spMkLst>
            <pc:docMk/>
            <pc:sldMk cId="2601176640" sldId="2145707028"/>
            <ac:spMk id="10" creationId="{D511D4B0-6AEC-8ACB-E559-B36612E326C6}"/>
          </ac:spMkLst>
        </pc:spChg>
        <pc:picChg chg="del">
          <ac:chgData name="Sauranbayeva, Mira" userId="63eafc03-889f-49c3-8497-fe18a7f97f7d" providerId="ADAL" clId="{6C5CBCD1-0CE5-40F1-A8E9-F0E1A9C88A9F}" dt="2022-11-23T06:37:38.574" v="703" actId="478"/>
          <ac:picMkLst>
            <pc:docMk/>
            <pc:sldMk cId="2601176640" sldId="2145707028"/>
            <ac:picMk id="4" creationId="{17F551DA-C576-D7B1-4580-FD2CADADD84A}"/>
          </ac:picMkLst>
        </pc:picChg>
        <pc:picChg chg="add mod">
          <ac:chgData name="Sauranbayeva, Mira" userId="63eafc03-889f-49c3-8497-fe18a7f97f7d" providerId="ADAL" clId="{6C5CBCD1-0CE5-40F1-A8E9-F0E1A9C88A9F}" dt="2022-11-23T06:43:26.532" v="781" actId="14100"/>
          <ac:picMkLst>
            <pc:docMk/>
            <pc:sldMk cId="2601176640" sldId="2145707028"/>
            <ac:picMk id="6" creationId="{45CDCA9B-9299-3BA5-7530-66DEE6E60D13}"/>
          </ac:picMkLst>
        </pc:picChg>
        <pc:picChg chg="add del mod">
          <ac:chgData name="Sauranbayeva, Mira" userId="63eafc03-889f-49c3-8497-fe18a7f97f7d" providerId="ADAL" clId="{6C5CBCD1-0CE5-40F1-A8E9-F0E1A9C88A9F}" dt="2022-11-23T06:41:07.106" v="726" actId="478"/>
          <ac:picMkLst>
            <pc:docMk/>
            <pc:sldMk cId="2601176640" sldId="2145707028"/>
            <ac:picMk id="8" creationId="{4411818B-C50F-F01F-E891-2A6625BF54ED}"/>
          </ac:picMkLst>
        </pc:picChg>
      </pc:sldChg>
      <pc:sldChg chg="addSp delSp modSp mod">
        <pc:chgData name="Sauranbayeva, Mira" userId="63eafc03-889f-49c3-8497-fe18a7f97f7d" providerId="ADAL" clId="{6C5CBCD1-0CE5-40F1-A8E9-F0E1A9C88A9F}" dt="2022-11-23T06:54:35.101" v="846" actId="14100"/>
        <pc:sldMkLst>
          <pc:docMk/>
          <pc:sldMk cId="3928450592" sldId="2145707029"/>
        </pc:sldMkLst>
        <pc:spChg chg="mod">
          <ac:chgData name="Sauranbayeva, Mira" userId="63eafc03-889f-49c3-8497-fe18a7f97f7d" providerId="ADAL" clId="{6C5CBCD1-0CE5-40F1-A8E9-F0E1A9C88A9F}" dt="2022-11-23T06:50:43.905" v="832" actId="14100"/>
          <ac:spMkLst>
            <pc:docMk/>
            <pc:sldMk cId="3928450592" sldId="2145707029"/>
            <ac:spMk id="7" creationId="{848E02EE-32B7-96E2-9A86-E8000FFA8790}"/>
          </ac:spMkLst>
        </pc:spChg>
        <pc:spChg chg="del mod">
          <ac:chgData name="Sauranbayeva, Mira" userId="63eafc03-889f-49c3-8497-fe18a7f97f7d" providerId="ADAL" clId="{6C5CBCD1-0CE5-40F1-A8E9-F0E1A9C88A9F}" dt="2022-11-23T06:44:52.037" v="801" actId="478"/>
          <ac:spMkLst>
            <pc:docMk/>
            <pc:sldMk cId="3928450592" sldId="2145707029"/>
            <ac:spMk id="10" creationId="{D511D4B0-6AEC-8ACB-E559-B36612E326C6}"/>
          </ac:spMkLst>
        </pc:spChg>
        <pc:spChg chg="add mod">
          <ac:chgData name="Sauranbayeva, Mira" userId="63eafc03-889f-49c3-8497-fe18a7f97f7d" providerId="ADAL" clId="{6C5CBCD1-0CE5-40F1-A8E9-F0E1A9C88A9F}" dt="2022-11-23T06:54:20.944" v="844" actId="14100"/>
          <ac:spMkLst>
            <pc:docMk/>
            <pc:sldMk cId="3928450592" sldId="2145707029"/>
            <ac:spMk id="15" creationId="{848FC4A0-7ED0-880C-0A23-0A7BB9E332B3}"/>
          </ac:spMkLst>
        </pc:spChg>
        <pc:picChg chg="add del mod">
          <ac:chgData name="Sauranbayeva, Mira" userId="63eafc03-889f-49c3-8497-fe18a7f97f7d" providerId="ADAL" clId="{6C5CBCD1-0CE5-40F1-A8E9-F0E1A9C88A9F}" dt="2022-11-23T06:45:22.225" v="821" actId="478"/>
          <ac:picMkLst>
            <pc:docMk/>
            <pc:sldMk cId="3928450592" sldId="2145707029"/>
            <ac:picMk id="4" creationId="{E9C80155-5AED-ACAC-095E-1DCC2ECADFE8}"/>
          </ac:picMkLst>
        </pc:picChg>
        <pc:picChg chg="del">
          <ac:chgData name="Sauranbayeva, Mira" userId="63eafc03-889f-49c3-8497-fe18a7f97f7d" providerId="ADAL" clId="{6C5CBCD1-0CE5-40F1-A8E9-F0E1A9C88A9F}" dt="2022-11-23T06:44:48.593" v="799" actId="478"/>
          <ac:picMkLst>
            <pc:docMk/>
            <pc:sldMk cId="3928450592" sldId="2145707029"/>
            <ac:picMk id="6" creationId="{45CDCA9B-9299-3BA5-7530-66DEE6E60D13}"/>
          </ac:picMkLst>
        </pc:picChg>
        <pc:picChg chg="add mod">
          <ac:chgData name="Sauranbayeva, Mira" userId="63eafc03-889f-49c3-8497-fe18a7f97f7d" providerId="ADAL" clId="{6C5CBCD1-0CE5-40F1-A8E9-F0E1A9C88A9F}" dt="2022-11-23T06:53:31.065" v="835" actId="1076"/>
          <ac:picMkLst>
            <pc:docMk/>
            <pc:sldMk cId="3928450592" sldId="2145707029"/>
            <ac:picMk id="8" creationId="{0955B5C8-9CE0-6E71-589B-A4E0D99D8728}"/>
          </ac:picMkLst>
        </pc:picChg>
        <pc:picChg chg="add mod">
          <ac:chgData name="Sauranbayeva, Mira" userId="63eafc03-889f-49c3-8497-fe18a7f97f7d" providerId="ADAL" clId="{6C5CBCD1-0CE5-40F1-A8E9-F0E1A9C88A9F}" dt="2022-11-23T06:47:36.073" v="831" actId="1076"/>
          <ac:picMkLst>
            <pc:docMk/>
            <pc:sldMk cId="3928450592" sldId="2145707029"/>
            <ac:picMk id="11" creationId="{89C9EEA2-4482-C320-E2AF-89022AFCDB10}"/>
          </ac:picMkLst>
        </pc:picChg>
        <pc:picChg chg="add mod">
          <ac:chgData name="Sauranbayeva, Mira" userId="63eafc03-889f-49c3-8497-fe18a7f97f7d" providerId="ADAL" clId="{6C5CBCD1-0CE5-40F1-A8E9-F0E1A9C88A9F}" dt="2022-11-23T06:54:35.101" v="846" actId="14100"/>
          <ac:picMkLst>
            <pc:docMk/>
            <pc:sldMk cId="3928450592" sldId="2145707029"/>
            <ac:picMk id="13" creationId="{93D51131-E294-FF0A-9EDF-66A34A5913C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1D1B35-6FA9-8845-A3E6-B5BF73ACF6AB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F7E15F-D269-1649-8FFC-FE911534F8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66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9DEDDDD-250C-482E-9DE6-C403974E433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7812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704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8A90D8-2647-4560-8208-F58DCE3DB5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3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8" y="733425"/>
            <a:ext cx="6518275" cy="366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38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источник данных – система ЭС за случаями ВИЧ-инфекции, предоставленная КНЦДИЗ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64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Число СМС/email в месяц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Доставлено СМС/email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Всего СМС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Платформа по анонимному уведомлению партнеров о необходимости протестироваться на ВИЧ (sms.icapapps.kz)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Отчетный период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Всего email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Число СМС/email в квартал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Число СМС/email за программный год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Число СМС/email в месяц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Откуда Вы узнали о сервисе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Century Gothic" panose="020B0502020202020204" pitchFamily="34" charset="0"/>
              </a:rPr>
              <a:t>Структурированная программа поддержки приверженности к АРТ с выездом медсестер на дом к пациентам.</a:t>
            </a:r>
            <a:endParaRPr lang="en-US" sz="1200" dirty="0">
              <a:latin typeface="Century Gothic" panose="020B0502020202020204" pitchFamily="34" charset="0"/>
            </a:endParaRPr>
          </a:p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26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8" y="733425"/>
            <a:ext cx="6518275" cy="366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7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8" y="733425"/>
            <a:ext cx="6518275" cy="366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3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Финансируется в рамках инициативы </a:t>
            </a:r>
            <a:r>
              <a:rPr lang="en-US" sz="1200" dirty="0"/>
              <a:t>RADIAN </a:t>
            </a:r>
            <a:r>
              <a:rPr lang="ru-RU" sz="1200" dirty="0"/>
              <a:t>Фонда Элтона Джона по борьбе со СПИДом</a:t>
            </a:r>
            <a:endParaRPr lang="en-US" sz="1200" dirty="0"/>
          </a:p>
          <a:p>
            <a:pPr>
              <a:lnSpc>
                <a:spcPct val="130000"/>
              </a:lnSpc>
            </a:pPr>
            <a:r>
              <a:rPr lang="ru-RU" sz="1200" b="1" dirty="0"/>
              <a:t>Задачи: Усилить </a:t>
            </a:r>
            <a:r>
              <a:rPr lang="ru-RU" sz="1200" dirty="0"/>
              <a:t>качество предоставления </a:t>
            </a:r>
            <a:r>
              <a:rPr lang="ru-RU" sz="1200" b="1" dirty="0"/>
              <a:t>услуг по ВИЧ </a:t>
            </a:r>
            <a:r>
              <a:rPr lang="ru-RU" sz="1200" dirty="0"/>
              <a:t>на базе медицинских и общественных организаций города</a:t>
            </a:r>
            <a:endParaRPr lang="en-US" sz="1200" dirty="0"/>
          </a:p>
          <a:p>
            <a:pPr>
              <a:lnSpc>
                <a:spcPct val="130000"/>
              </a:lnSpc>
            </a:pPr>
            <a:r>
              <a:rPr lang="ru-RU" sz="1200" b="1" dirty="0"/>
              <a:t>Устранить или уменьшить </a:t>
            </a:r>
            <a:r>
              <a:rPr lang="ru-RU" sz="1200" dirty="0"/>
              <a:t>барьеры для обращения за услугами по профилактике, тестированию и лечению ВИЧ, такие как само-стигма и стигма и дискриминация со стороны поставщиков медицинских услуг</a:t>
            </a:r>
            <a:endParaRPr lang="en-US" sz="1200" dirty="0"/>
          </a:p>
          <a:p>
            <a:pPr>
              <a:lnSpc>
                <a:spcPct val="130000"/>
              </a:lnSpc>
            </a:pPr>
            <a:r>
              <a:rPr lang="ru-RU" sz="1200" b="1" dirty="0"/>
              <a:t>Увеличить спрос </a:t>
            </a:r>
            <a:r>
              <a:rPr lang="ru-RU" sz="1200" dirty="0"/>
              <a:t>на услуги по ВИЧ</a:t>
            </a:r>
            <a:endParaRPr lang="en-US" sz="1200" dirty="0"/>
          </a:p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ru-RU" sz="1200" dirty="0"/>
              <a:t>Реализуется консорциумом местных организаций под руководством</a:t>
            </a:r>
            <a:r>
              <a:rPr lang="en-US" sz="1200" dirty="0"/>
              <a:t> ICAP </a:t>
            </a:r>
            <a:r>
              <a:rPr lang="ru-RU" sz="1200" dirty="0"/>
              <a:t>при Колумбийском Университете. Нацелен на ЛЖВ и наиболее уязвимые сообщества</a:t>
            </a:r>
            <a:r>
              <a:rPr lang="en-US" sz="1200" dirty="0"/>
              <a:t>, </a:t>
            </a:r>
            <a:r>
              <a:rPr lang="ru-RU" sz="1200" dirty="0"/>
              <a:t>включая</a:t>
            </a:r>
            <a:r>
              <a:rPr lang="en-US" sz="1200" dirty="0"/>
              <a:t> </a:t>
            </a:r>
            <a:r>
              <a:rPr lang="ru-RU" sz="1200" dirty="0"/>
              <a:t>ЛУН, МСМ, ТГЛ и РС. В рамках проекта реализуются  адаптированные подходы доказавшие свою эффективность в рамках других проектов и в других странах. Подходы внедряются на основе решений государственных структур, с учетом специфики города и данных стратегической информации. </a:t>
            </a:r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39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источник данных – система ЭС за случаями ВИЧ-инфекции, предоставленная КНЦДИЗ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2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Число выполненных заказов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Число выполненных заказов в день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Выполнено заказов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Среднее в день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Откуда узнают о сервисе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Сообщили результат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Из них полож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Отчетный период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Гендер&amp;Возраст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tableEx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tableEx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Сообщившие результат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Место получения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Поступило заказов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% с ВН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% с ВН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% с ВН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actionButton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actionButton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Выполнено заказов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Среднее в день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Сообщили результат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Из них полож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Отчетный период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Поступило заказов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% с ВН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% с ВН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% с ВН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Ответы на принадлежность к КГН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Результаты оценки риска клиентом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actionButton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Источник информации о hivtest.kz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источник данных – система ЭС за случаями ВИЧ-инфекции, предоставленная КНЦДИЗ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6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C02EE-9661-4A18-8A8F-B0942498E6ED}"/>
              </a:ext>
            </a:extLst>
          </p:cNvPr>
          <p:cNvSpPr/>
          <p:nvPr userDrawn="1"/>
        </p:nvSpPr>
        <p:spPr>
          <a:xfrm>
            <a:off x="0" y="39544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49000">
                <a:srgbClr val="022169">
                  <a:shade val="67500"/>
                  <a:satMod val="115000"/>
                </a:srgbClr>
              </a:gs>
              <a:gs pos="100000">
                <a:srgbClr val="02216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2580" y="3320935"/>
            <a:ext cx="7092375" cy="18271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2580" y="1267173"/>
            <a:ext cx="7092375" cy="1827156"/>
          </a:xfrm>
        </p:spPr>
        <p:txBody>
          <a:bodyPr anchor="b">
            <a:noAutofit/>
          </a:bodyPr>
          <a:lstStyle>
            <a:lvl1pPr algn="l">
              <a:defRPr sz="4000" b="1" spc="50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F395098-2B94-49FE-B3F7-7E12B43C5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162" y="5655957"/>
            <a:ext cx="1378793" cy="8066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BAD79F-91D4-81A6-570B-BD6530970A64}"/>
              </a:ext>
            </a:extLst>
          </p:cNvPr>
          <p:cNvGrpSpPr/>
          <p:nvPr userDrawn="1"/>
        </p:nvGrpSpPr>
        <p:grpSpPr>
          <a:xfrm>
            <a:off x="7121668" y="5857104"/>
            <a:ext cx="3134440" cy="646331"/>
            <a:chOff x="7121668" y="5857104"/>
            <a:chExt cx="3134440" cy="646331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8EFCDB0E-8BD3-8C7E-2921-0830AE6B1F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" r="64346" b="-12523"/>
            <a:stretch/>
          </p:blipFill>
          <p:spPr>
            <a:xfrm>
              <a:off x="7121668" y="5937218"/>
              <a:ext cx="799014" cy="52534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DC40B67-1A28-927D-4F00-B3FEE7684A7B}"/>
                </a:ext>
              </a:extLst>
            </p:cNvPr>
            <p:cNvSpPr txBox="1"/>
            <p:nvPr userDrawn="1"/>
          </p:nvSpPr>
          <p:spPr>
            <a:xfrm>
              <a:off x="8007178" y="5857104"/>
              <a:ext cx="2248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CENTRAL ASIA</a:t>
              </a:r>
            </a:p>
            <a:p>
              <a:pPr algn="l"/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PLANNING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19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3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1-pattern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60" t="1" b="-1"/>
          <a:stretch/>
        </p:blipFill>
        <p:spPr>
          <a:xfrm>
            <a:off x="7212833" y="0"/>
            <a:ext cx="4979168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0933" y="1384663"/>
            <a:ext cx="4076208" cy="5251410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21283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00933" y="453808"/>
            <a:ext cx="4076208" cy="702080"/>
          </a:xfrm>
        </p:spPr>
        <p:txBody>
          <a:bodyPr anchor="t"/>
          <a:lstStyle>
            <a:lvl1pPr algn="l">
              <a:defRPr sz="20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82A8903-F082-427A-88B5-8970BA85F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7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3-patter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BE0CF53-4C02-CAE0-7061-F3E93DDB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0" y="0"/>
            <a:ext cx="9113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BCEBDBC-BC68-4605-A1C4-4D0D786B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97" y="6186786"/>
            <a:ext cx="1255282" cy="44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AD1A39A-0B14-9651-AF03-542848995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775" y="6063258"/>
            <a:ext cx="984237" cy="5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14024" y="714298"/>
            <a:ext cx="9954973" cy="570920"/>
          </a:xfrm>
        </p:spPr>
        <p:txBody>
          <a:bodyPr anchor="t"/>
          <a:lstStyle>
            <a:lvl1pPr algn="l"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33740" y="1308297"/>
            <a:ext cx="9919772" cy="4487427"/>
          </a:xfrm>
        </p:spPr>
        <p:txBody>
          <a:bodyPr/>
          <a:lstStyle>
            <a:lvl1pPr marL="0" indent="0">
              <a:buNone/>
              <a:defRPr sz="1050">
                <a:solidFill>
                  <a:srgbClr val="000000"/>
                </a:solidFill>
              </a:defRPr>
            </a:lvl1pPr>
            <a:lvl2pPr marL="342910" indent="0">
              <a:buNone/>
              <a:defRPr sz="900"/>
            </a:lvl2pPr>
            <a:lvl3pPr marL="685822" indent="0">
              <a:buNone/>
              <a:defRPr sz="750"/>
            </a:lvl3pPr>
            <a:lvl4pPr marL="1028732" indent="0">
              <a:buNone/>
              <a:defRPr sz="675"/>
            </a:lvl4pPr>
            <a:lvl5pPr marL="1371643" indent="0">
              <a:buNone/>
              <a:defRPr sz="675"/>
            </a:lvl5pPr>
            <a:lvl6pPr marL="1714553" indent="0">
              <a:buNone/>
              <a:defRPr sz="675"/>
            </a:lvl6pPr>
            <a:lvl7pPr marL="2057465" indent="0">
              <a:buNone/>
              <a:defRPr sz="675"/>
            </a:lvl7pPr>
            <a:lvl8pPr marL="2400375" indent="0">
              <a:buNone/>
              <a:defRPr sz="675"/>
            </a:lvl8pPr>
            <a:lvl9pPr marL="274328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819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39DF82-A038-4DAB-A858-F7EBC5209F7E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rgbClr val="02216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44262" y="3692138"/>
            <a:ext cx="7321061" cy="900863"/>
          </a:xfrm>
        </p:spPr>
        <p:txBody>
          <a:bodyPr anchor="t">
            <a:normAutofit/>
          </a:bodyPr>
          <a:lstStyle>
            <a:lvl1pPr algn="ctr">
              <a:defRPr sz="3200" b="1" u="none" spc="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CDB90-7F95-46D7-9750-A473B620A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7427" y="815875"/>
            <a:ext cx="2557145" cy="2556154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DE0F075-98CA-7FCD-186E-4EBCA8DC2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162" y="5655957"/>
            <a:ext cx="1378793" cy="8066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BB0CA1-18A5-1CAA-8362-AE30AA836609}"/>
              </a:ext>
            </a:extLst>
          </p:cNvPr>
          <p:cNvGrpSpPr/>
          <p:nvPr userDrawn="1"/>
        </p:nvGrpSpPr>
        <p:grpSpPr>
          <a:xfrm>
            <a:off x="407045" y="5816229"/>
            <a:ext cx="3134440" cy="646331"/>
            <a:chOff x="7121668" y="5857104"/>
            <a:chExt cx="3134440" cy="64633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85AA416-4C36-93FA-52B7-E6BDB7087B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" r="64346" b="-12523"/>
            <a:stretch/>
          </p:blipFill>
          <p:spPr>
            <a:xfrm>
              <a:off x="7121668" y="5937218"/>
              <a:ext cx="799014" cy="5253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75E9A2-67E9-EB81-58D5-63271450CA3F}"/>
                </a:ext>
              </a:extLst>
            </p:cNvPr>
            <p:cNvSpPr txBox="1"/>
            <p:nvPr userDrawn="1"/>
          </p:nvSpPr>
          <p:spPr>
            <a:xfrm>
              <a:off x="8007178" y="5857104"/>
              <a:ext cx="2248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CENTRAL ASIA</a:t>
              </a:r>
            </a:p>
            <a:p>
              <a:pPr algn="l"/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PLANNING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69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E28A67-3D2A-47FE-8FEE-BEDC483737C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rgbClr val="02216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2105" y="1610686"/>
            <a:ext cx="4913643" cy="455102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" y="0"/>
            <a:ext cx="609599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672106" y="520969"/>
            <a:ext cx="4913642" cy="905421"/>
          </a:xfrm>
        </p:spPr>
        <p:txBody>
          <a:bodyPr anchor="b">
            <a:normAutofit/>
          </a:bodyPr>
          <a:lstStyle>
            <a:lvl1pPr algn="l">
              <a:defRPr sz="2400" b="1" spc="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E3CBAB7-68BA-FCB2-340D-A4EE31A266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369" y="6196302"/>
            <a:ext cx="816062" cy="4774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962D88-D6C2-18B8-061D-CB50532EBB8E}"/>
              </a:ext>
            </a:extLst>
          </p:cNvPr>
          <p:cNvGrpSpPr/>
          <p:nvPr userDrawn="1"/>
        </p:nvGrpSpPr>
        <p:grpSpPr>
          <a:xfrm>
            <a:off x="9568507" y="184296"/>
            <a:ext cx="2421924" cy="535679"/>
            <a:chOff x="7121668" y="5857104"/>
            <a:chExt cx="3134440" cy="605456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FDB9266-6BE4-481F-B0B0-CFA567A901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" r="64346" b="-12523"/>
            <a:stretch/>
          </p:blipFill>
          <p:spPr>
            <a:xfrm>
              <a:off x="7121668" y="5937218"/>
              <a:ext cx="799014" cy="5253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4F6C31-66D6-29FA-BE3E-64545017ED73}"/>
                </a:ext>
              </a:extLst>
            </p:cNvPr>
            <p:cNvSpPr txBox="1"/>
            <p:nvPr userDrawn="1"/>
          </p:nvSpPr>
          <p:spPr>
            <a:xfrm>
              <a:off x="8007178" y="5857104"/>
              <a:ext cx="2248930" cy="54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accent1"/>
                  </a:solidFill>
                  <a:latin typeface="+mn-lt"/>
                </a:rPr>
                <a:t>CENTRAL ASIA</a:t>
              </a:r>
            </a:p>
            <a:p>
              <a:pPr algn="l"/>
              <a:r>
                <a:rPr lang="en-US" sz="1400" b="1" dirty="0">
                  <a:solidFill>
                    <a:schemeClr val="accent1"/>
                  </a:solidFill>
                  <a:latin typeface="+mn-lt"/>
                </a:rPr>
                <a:t>PLANNING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85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1CA628-26B5-4CAE-9A31-14421D634184}"/>
              </a:ext>
            </a:extLst>
          </p:cNvPr>
          <p:cNvSpPr/>
          <p:nvPr userDrawn="1"/>
        </p:nvSpPr>
        <p:spPr>
          <a:xfrm>
            <a:off x="7315200" y="0"/>
            <a:ext cx="4876800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rgbClr val="02216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19999" y="1610685"/>
            <a:ext cx="4297346" cy="395610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2395" y="520969"/>
            <a:ext cx="6428149" cy="905421"/>
          </a:xfrm>
        </p:spPr>
        <p:txBody>
          <a:bodyPr anchor="b">
            <a:normAutofit/>
          </a:bodyPr>
          <a:lstStyle>
            <a:lvl1pPr algn="l">
              <a:defRPr sz="2400" b="1" spc="50" baseline="0">
                <a:solidFill>
                  <a:schemeClr val="accent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612395" y="1610685"/>
            <a:ext cx="6428150" cy="455108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789BDFB-AB5E-B815-44F9-D7E6F4DA0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369" y="6196302"/>
            <a:ext cx="816062" cy="4774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CD71BD-6F60-6117-9184-87DB88DD6241}"/>
              </a:ext>
            </a:extLst>
          </p:cNvPr>
          <p:cNvGrpSpPr/>
          <p:nvPr userDrawn="1"/>
        </p:nvGrpSpPr>
        <p:grpSpPr>
          <a:xfrm>
            <a:off x="9650627" y="184296"/>
            <a:ext cx="2413945" cy="535679"/>
            <a:chOff x="7121668" y="5857104"/>
            <a:chExt cx="3134440" cy="605456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B899105-28E4-5A5B-F796-8260260C6A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" r="64346" b="-12523"/>
            <a:stretch/>
          </p:blipFill>
          <p:spPr>
            <a:xfrm>
              <a:off x="7121668" y="5937218"/>
              <a:ext cx="799014" cy="5253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26E6E0-52AA-7B1E-EC65-F4E2BA39E395}"/>
                </a:ext>
              </a:extLst>
            </p:cNvPr>
            <p:cNvSpPr txBox="1"/>
            <p:nvPr userDrawn="1"/>
          </p:nvSpPr>
          <p:spPr>
            <a:xfrm>
              <a:off x="8007178" y="5857104"/>
              <a:ext cx="2248930" cy="54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accent1"/>
                  </a:solidFill>
                  <a:latin typeface="+mn-lt"/>
                </a:rPr>
                <a:t>CENTRAL ASIA</a:t>
              </a:r>
            </a:p>
            <a:p>
              <a:pPr algn="l"/>
              <a:r>
                <a:rPr lang="en-US" sz="1400" b="1" dirty="0">
                  <a:solidFill>
                    <a:schemeClr val="accent1"/>
                  </a:solidFill>
                  <a:latin typeface="+mn-lt"/>
                </a:rPr>
                <a:t>PLANNING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91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F7FE98-6B0C-4514-B978-11C7B1F2E18D}"/>
              </a:ext>
            </a:extLst>
          </p:cNvPr>
          <p:cNvSpPr/>
          <p:nvPr userDrawn="1"/>
        </p:nvSpPr>
        <p:spPr>
          <a:xfrm>
            <a:off x="0" y="0"/>
            <a:ext cx="1535185" cy="68579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rgbClr val="02216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18896"/>
            <a:ext cx="9144456" cy="907494"/>
          </a:xfrm>
        </p:spPr>
        <p:txBody>
          <a:bodyPr anchor="b">
            <a:normAutofit/>
          </a:bodyPr>
          <a:lstStyle>
            <a:lvl1pPr algn="l">
              <a:defRPr sz="2400" b="1" spc="50" baseline="0">
                <a:solidFill>
                  <a:schemeClr val="accent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64317" y="1610686"/>
            <a:ext cx="9144456" cy="455102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A8FE1-A1DD-48D8-B4F2-7792540B4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12" y="6196302"/>
            <a:ext cx="816161" cy="4774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55A5CC-8BE6-14F8-D28F-A4E00DC5DE5F}"/>
              </a:ext>
            </a:extLst>
          </p:cNvPr>
          <p:cNvGrpSpPr/>
          <p:nvPr userDrawn="1"/>
        </p:nvGrpSpPr>
        <p:grpSpPr>
          <a:xfrm>
            <a:off x="9650627" y="184296"/>
            <a:ext cx="2413945" cy="535679"/>
            <a:chOff x="7121668" y="5857104"/>
            <a:chExt cx="3134440" cy="605456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B794113-0806-62BF-C0CD-8DF9627F83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" r="64346" b="-12523"/>
            <a:stretch/>
          </p:blipFill>
          <p:spPr>
            <a:xfrm>
              <a:off x="7121668" y="5937218"/>
              <a:ext cx="799014" cy="5253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427F3F-A1C9-4908-6ECC-583DB5D68137}"/>
                </a:ext>
              </a:extLst>
            </p:cNvPr>
            <p:cNvSpPr txBox="1"/>
            <p:nvPr userDrawn="1"/>
          </p:nvSpPr>
          <p:spPr>
            <a:xfrm>
              <a:off x="8007178" y="5857104"/>
              <a:ext cx="2248930" cy="54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accent1"/>
                  </a:solidFill>
                  <a:latin typeface="+mn-lt"/>
                </a:rPr>
                <a:t>CENTRAL ASIA</a:t>
              </a:r>
            </a:p>
            <a:p>
              <a:pPr algn="l"/>
              <a:r>
                <a:rPr lang="en-US" sz="1400" b="1" dirty="0">
                  <a:solidFill>
                    <a:schemeClr val="accent1"/>
                  </a:solidFill>
                  <a:latin typeface="+mn-lt"/>
                </a:rPr>
                <a:t>PLANNING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04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DBF599-837C-40DB-9B61-8268382C0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6559" y="6176255"/>
            <a:ext cx="803867" cy="4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2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idx="1"/>
          </p:nvPr>
        </p:nvSpPr>
        <p:spPr>
          <a:xfrm>
            <a:off x="658552" y="411820"/>
            <a:ext cx="5245587" cy="25224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6186904" y="411820"/>
            <a:ext cx="5384765" cy="60230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idx="14"/>
          </p:nvPr>
        </p:nvSpPr>
        <p:spPr>
          <a:xfrm>
            <a:off x="658552" y="3125784"/>
            <a:ext cx="5245587" cy="33090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6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422400" y="6274051"/>
            <a:ext cx="2844800" cy="365125"/>
          </a:xfrm>
        </p:spPr>
        <p:txBody>
          <a:bodyPr/>
          <a:lstStyle/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933462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933462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295443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/>
          </p:nvPr>
        </p:nvSpPr>
        <p:spPr>
          <a:xfrm>
            <a:off x="6295443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1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F0BA6-A6F5-427F-AAAE-0FD1A0EA40F7}"/>
              </a:ext>
            </a:extLst>
          </p:cNvPr>
          <p:cNvCxnSpPr/>
          <p:nvPr userDrawn="1"/>
        </p:nvCxnSpPr>
        <p:spPr bwMode="auto">
          <a:xfrm>
            <a:off x="4194044" y="2008684"/>
            <a:ext cx="0" cy="2405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8" y="2257017"/>
            <a:ext cx="7872153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7A4164A-0271-4EC3-829B-FAECB7F09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7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9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 panose="020B0502020202020204" pitchFamily="34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5a04193f-ab5c-4e62-8f48-5e8d66fb221a/?pbi_source=PowerPo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5a04193f-ab5c-4e62-8f48-5e8d66fb221a/?pbi_source=PowerPoi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hyperlink" Target="https://hivtest.kz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png"/><Relationship Id="rId7" Type="http://schemas.openxmlformats.org/officeDocument/2006/relationships/image" Target="../media/image25.jpeg"/><Relationship Id="rId2" Type="http://schemas.openxmlformats.org/officeDocument/2006/relationships/hyperlink" Target="https://hivtest.kz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1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5a04193f-ab5c-4e62-8f48-5e8d66fb221a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5a04193f-ab5c-4e62-8f48-5e8d66fb221a/?pbi_source=PowerPoi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222">
            <a:extLst>
              <a:ext uri="{FF2B5EF4-FFF2-40B4-BE49-F238E27FC236}">
                <a16:creationId xmlns:a16="http://schemas.microsoft.com/office/drawing/2014/main" id="{80D8679A-2C93-4711-A590-CAD021ED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22" y="765544"/>
            <a:ext cx="7748107" cy="3785191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br>
              <a:rPr kumimoji="0" lang="en-US" sz="40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</a:rPr>
            </a:br>
            <a:br>
              <a:rPr kumimoji="0" lang="en-US" sz="40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</a:rPr>
            </a:br>
            <a:r>
              <a:rPr kumimoji="0" lang="ru-RU" sz="40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</a:rPr>
              <a:t>Извлечённые уроки проекта «Алматинская модель по контролю над</a:t>
            </a:r>
            <a:r>
              <a:rPr kumimoji="0" lang="en-US" sz="40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</a:rPr>
              <a:t> </a:t>
            </a:r>
            <a:r>
              <a:rPr kumimoji="0" lang="ru-RU" sz="40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/>
              </a:rPr>
              <a:t>эпидемией ВИЧ» во время пандемии COVID-19</a:t>
            </a:r>
            <a:endParaRPr lang="en-US" sz="2800" i="1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FBFDB7-F7BB-04C4-E03C-518333D09317}"/>
              </a:ext>
            </a:extLst>
          </p:cNvPr>
          <p:cNvGrpSpPr/>
          <p:nvPr/>
        </p:nvGrpSpPr>
        <p:grpSpPr>
          <a:xfrm>
            <a:off x="186071" y="5832840"/>
            <a:ext cx="4066952" cy="706882"/>
            <a:chOff x="186071" y="5832840"/>
            <a:chExt cx="4066952" cy="706882"/>
          </a:xfrm>
        </p:grpSpPr>
        <p:pic>
          <p:nvPicPr>
            <p:cNvPr id="3" name="Рисунок 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2891822-6347-BB97-FC9E-DB76B6424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71" y="5948359"/>
              <a:ext cx="1633870" cy="591363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B92CDD6-8453-1766-680F-C9D2EC6A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23" y="5832840"/>
              <a:ext cx="2177200" cy="70688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80ED01-0596-96FE-A296-C9F76408E13A}"/>
              </a:ext>
            </a:extLst>
          </p:cNvPr>
          <p:cNvSpPr txBox="1"/>
          <p:nvPr/>
        </p:nvSpPr>
        <p:spPr>
          <a:xfrm>
            <a:off x="4253022" y="507413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Г. А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СТАНА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6 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декабря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2022 г.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585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Источник информации о hivtest.kz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HIVSTsource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C27099-594B-7737-6172-A57006B3BAE9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6242B-8AF1-70E7-2E5C-C65D7D28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KZ" sz="3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48E02EE-32B7-96E2-9A86-E8000FFA879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964317" y="425302"/>
            <a:ext cx="9720864" cy="5736412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ИСТОЧНИКИ ИНФОРМАЦИИ О СЕРВИСЕ </a:t>
            </a:r>
            <a:r>
              <a:rPr lang="en-US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HIVTEST.KZ</a:t>
            </a:r>
            <a:endParaRPr lang="ru-KZ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AAB12-F97D-19BE-51A2-35034AD8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5053"/>
            <a:ext cx="1633870" cy="1322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CDCA9B-9299-3BA5-7530-66DEE6E60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938" y="972643"/>
            <a:ext cx="4913302" cy="2833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11D4B0-6AEC-8ACB-E559-B36612E326C6}"/>
              </a:ext>
            </a:extLst>
          </p:cNvPr>
          <p:cNvSpPr txBox="1"/>
          <p:nvPr/>
        </p:nvSpPr>
        <p:spPr>
          <a:xfrm>
            <a:off x="6610047" y="3806456"/>
            <a:ext cx="498932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000" dirty="0">
                <a:solidFill>
                  <a:srgbClr val="000000"/>
                </a:solidFill>
                <a:latin typeface="Garamond" panose="02020404030301010803" pitchFamily="18" charset="0"/>
              </a:rPr>
              <a:t>Поисковые системы (Google, Яндекс, др.)</a:t>
            </a:r>
          </a:p>
          <a:p>
            <a:r>
              <a:rPr lang="ru-RU" sz="2000" dirty="0">
                <a:solidFill>
                  <a:srgbClr val="000000"/>
                </a:solidFill>
                <a:latin typeface="Garamond" panose="02020404030301010803" pitchFamily="18" charset="0"/>
              </a:rPr>
              <a:t>•	от знакомых/друзей/родственников</a:t>
            </a:r>
          </a:p>
          <a:p>
            <a:r>
              <a:rPr lang="ru-RU" sz="2000" dirty="0">
                <a:solidFill>
                  <a:srgbClr val="000000"/>
                </a:solidFill>
                <a:latin typeface="Garamond" panose="02020404030301010803" pitchFamily="18" charset="0"/>
              </a:rPr>
              <a:t>•	на учебе/работе</a:t>
            </a:r>
          </a:p>
          <a:p>
            <a:r>
              <a:rPr lang="ru-RU" sz="2000" dirty="0">
                <a:solidFill>
                  <a:srgbClr val="000000"/>
                </a:solidFill>
                <a:latin typeface="Garamond" panose="02020404030301010803" pitchFamily="18" charset="0"/>
              </a:rPr>
              <a:t>•	онлайн-карты (Google </a:t>
            </a:r>
            <a:r>
              <a:rPr lang="ru-RU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maps</a:t>
            </a:r>
            <a:r>
              <a:rPr lang="ru-RU" sz="2000" dirty="0">
                <a:solidFill>
                  <a:srgbClr val="000000"/>
                </a:solidFill>
                <a:latin typeface="Garamond" panose="02020404030301010803" pitchFamily="18" charset="0"/>
              </a:rPr>
              <a:t>, 2GIS, др.) </a:t>
            </a:r>
          </a:p>
          <a:p>
            <a:r>
              <a:rPr lang="ru-RU" sz="2000" dirty="0">
                <a:solidFill>
                  <a:srgbClr val="000000"/>
                </a:solidFill>
                <a:latin typeface="Garamond" panose="02020404030301010803" pitchFamily="18" charset="0"/>
              </a:rPr>
              <a:t>•	ночные клубы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17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C27099-594B-7737-6172-A57006B3BAE9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6242B-8AF1-70E7-2E5C-C65D7D28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KZ" sz="3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48E02EE-32B7-96E2-9A86-E8000FFA879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728121" y="191386"/>
            <a:ext cx="9957060" cy="5970328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ОБРАТНАЯ СВЯЗЬ О СЕРВИСЕ </a:t>
            </a:r>
            <a:r>
              <a:rPr lang="en-US" sz="1800" b="1" dirty="0">
                <a:solidFill>
                  <a:srgbClr val="000000"/>
                </a:solidFill>
                <a:latin typeface="Garamond" panose="02020404030301010803" pitchFamily="18" charset="0"/>
              </a:rPr>
              <a:t>HIVTEST.KZ</a:t>
            </a:r>
            <a:endParaRPr lang="ru-KZ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AAB12-F97D-19BE-51A2-35034AD8F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5053"/>
            <a:ext cx="1633870" cy="13229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55B5C8-9CE0-6E71-589B-A4E0D99D8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89" y="724684"/>
            <a:ext cx="6270723" cy="31315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C9EEA2-4482-C320-E2AF-89022AFCD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121" y="4513462"/>
            <a:ext cx="6152339" cy="15450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D51131-E294-FF0A-9EDF-66A34A591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003" y="1753900"/>
            <a:ext cx="4232374" cy="7979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8FC4A0-7ED0-880C-0A23-0A7BB9E332B3}"/>
              </a:ext>
            </a:extLst>
          </p:cNvPr>
          <p:cNvSpPr txBox="1"/>
          <p:nvPr/>
        </p:nvSpPr>
        <p:spPr>
          <a:xfrm>
            <a:off x="7974711" y="3429000"/>
            <a:ext cx="39466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Вы делаете большое дело. </a:t>
            </a:r>
            <a:b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Узнала для себя некоторую новую информацию из брошюр, и стоит отметить, что они очень жизнеутверждающие, поддерживающие и вселяющие надежду.</a:t>
            </a:r>
            <a:r>
              <a:rPr lang="ru-RU" dirty="0"/>
              <a:t>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92845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D4EBF8D-8ECB-FC8D-F2FD-4D22A666F6DF}"/>
              </a:ext>
            </a:extLst>
          </p:cNvPr>
          <p:cNvGrpSpPr/>
          <p:nvPr/>
        </p:nvGrpSpPr>
        <p:grpSpPr>
          <a:xfrm>
            <a:off x="1222790" y="6155661"/>
            <a:ext cx="3033775" cy="525595"/>
            <a:chOff x="186071" y="5832840"/>
            <a:chExt cx="4066952" cy="706882"/>
          </a:xfrm>
        </p:grpSpPr>
        <p:pic>
          <p:nvPicPr>
            <p:cNvPr id="6" name="Рисунок 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D8154320-7406-3350-06C4-902985404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71" y="5948359"/>
              <a:ext cx="1633870" cy="591363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6B3AB4E9-3205-113C-1C67-BE012167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23" y="5832840"/>
              <a:ext cx="2177200" cy="70688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6DD8B8-8A88-2026-5AD8-02BF86EC5124}"/>
              </a:ext>
            </a:extLst>
          </p:cNvPr>
          <p:cNvSpPr txBox="1"/>
          <p:nvPr/>
        </p:nvSpPr>
        <p:spPr>
          <a:xfrm>
            <a:off x="1222790" y="403762"/>
            <a:ext cx="874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НАБОРЫ ДЛЯ САМОТЕСТИРОВАНИЯ</a:t>
            </a:r>
            <a:endParaRPr lang="ru-KZ" sz="3200" b="1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1CEDBF-B38E-E0BC-7D00-57F2EA6FF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44" y="2916398"/>
            <a:ext cx="2619248" cy="3239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8F9567-1C36-0CC1-A3D5-4B205142C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90" y="1243830"/>
            <a:ext cx="3147329" cy="222280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F5DC453-56B0-58BD-30F0-65DC655A7275}"/>
              </a:ext>
            </a:extLst>
          </p:cNvPr>
          <p:cNvCxnSpPr/>
          <p:nvPr/>
        </p:nvCxnSpPr>
        <p:spPr>
          <a:xfrm>
            <a:off x="6388925" y="2208811"/>
            <a:ext cx="119940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5CAD6CC-7E5E-2798-E725-4A69BE5F07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r="2962" b="1698"/>
          <a:stretch/>
        </p:blipFill>
        <p:spPr>
          <a:xfrm>
            <a:off x="8288332" y="1185411"/>
            <a:ext cx="3365228" cy="222280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8E5C947-7E59-8B7D-F8CF-EC22D3D42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30" y="3406954"/>
            <a:ext cx="2765802" cy="31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1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5B80A82-2818-4208-BC53-9A8AE472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872" y="201664"/>
            <a:ext cx="4954762" cy="228284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Garamond" panose="02020404030301010803" pitchFamily="18" charset="0"/>
              </a:rPr>
              <a:t>УДАЛЕННОЕ САМОТЕСТИРОВАНИЕ</a:t>
            </a:r>
            <a:br>
              <a:rPr lang="ru-RU" sz="3200" dirty="0">
                <a:latin typeface="Garamond" panose="02020404030301010803" pitchFamily="18" charset="0"/>
              </a:rPr>
            </a:br>
            <a:r>
              <a:rPr lang="ru-RU" sz="3200" dirty="0">
                <a:latin typeface="Garamond" panose="02020404030301010803" pitchFamily="18" charset="0"/>
              </a:rPr>
              <a:t> НА БАЗЕ ГЦ СПИД</a:t>
            </a:r>
            <a:endParaRPr lang="ru-KZ" sz="3200" dirty="0">
              <a:latin typeface="Garamond" panose="02020404030301010803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B603A5D-518F-26E5-348D-87F2904BFEAA}"/>
              </a:ext>
            </a:extLst>
          </p:cNvPr>
          <p:cNvGrpSpPr/>
          <p:nvPr/>
        </p:nvGrpSpPr>
        <p:grpSpPr>
          <a:xfrm>
            <a:off x="155991" y="6242746"/>
            <a:ext cx="3033775" cy="525595"/>
            <a:chOff x="186071" y="5832840"/>
            <a:chExt cx="4066952" cy="706882"/>
          </a:xfrm>
        </p:grpSpPr>
        <p:pic>
          <p:nvPicPr>
            <p:cNvPr id="3" name="Рисунок 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082A5CE3-7EA0-A2D7-A808-8CCBEB54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71" y="5948359"/>
              <a:ext cx="1633870" cy="59136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F226D65-CD9A-F093-CD9B-4E6ECCAE9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23" y="5832840"/>
              <a:ext cx="2177200" cy="70688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BC4BC9-3708-6069-381C-1C39C4E718BA}"/>
              </a:ext>
            </a:extLst>
          </p:cNvPr>
          <p:cNvSpPr txBox="1"/>
          <p:nvPr/>
        </p:nvSpPr>
        <p:spPr>
          <a:xfrm>
            <a:off x="279454" y="201664"/>
            <a:ext cx="6363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КАК УСТРОЕНО?</a:t>
            </a:r>
            <a:endParaRPr lang="ru-KZ" sz="3200" b="1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BA4D2C7-5155-B7BA-9D39-54EB4394A680}"/>
              </a:ext>
            </a:extLst>
          </p:cNvPr>
          <p:cNvGrpSpPr/>
          <p:nvPr/>
        </p:nvGrpSpPr>
        <p:grpSpPr>
          <a:xfrm>
            <a:off x="0" y="1125068"/>
            <a:ext cx="7359342" cy="5156897"/>
            <a:chOff x="302944" y="684348"/>
            <a:chExt cx="7407124" cy="51082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AF1D1A-80FB-9601-5373-5AD6E67A3E80}"/>
                </a:ext>
              </a:extLst>
            </p:cNvPr>
            <p:cNvSpPr txBox="1"/>
            <p:nvPr/>
          </p:nvSpPr>
          <p:spPr>
            <a:xfrm>
              <a:off x="302944" y="794244"/>
              <a:ext cx="2236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/>
                <a:t>Старшая медсестра</a:t>
              </a:r>
              <a:endParaRPr lang="ru-KZ" b="1"/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7C3B6D10-0D42-0970-60F8-33658776343C}"/>
                </a:ext>
              </a:extLst>
            </p:cNvPr>
            <p:cNvCxnSpPr>
              <a:cxnSpLocks/>
            </p:cNvCxnSpPr>
            <p:nvPr/>
          </p:nvCxnSpPr>
          <p:spPr>
            <a:xfrm>
              <a:off x="1891290" y="1373022"/>
              <a:ext cx="0" cy="91326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FF8744-334C-9AE5-0AC4-6EC7E82F168C}"/>
                </a:ext>
              </a:extLst>
            </p:cNvPr>
            <p:cNvSpPr txBox="1"/>
            <p:nvPr/>
          </p:nvSpPr>
          <p:spPr>
            <a:xfrm>
              <a:off x="4950887" y="1278260"/>
              <a:ext cx="252468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sz="1600"/>
                <a:t>Вновь выявленные</a:t>
              </a:r>
            </a:p>
            <a:p>
              <a:pPr marL="285750" indent="-285750">
                <a:buFontTx/>
                <a:buChar char="-"/>
              </a:pPr>
              <a:r>
                <a:rPr lang="ru-RU" sz="1600"/>
                <a:t>Не на АРТ</a:t>
              </a:r>
            </a:p>
            <a:p>
              <a:pPr marL="285750" indent="-285750">
                <a:buFontTx/>
                <a:buChar char="-"/>
              </a:pPr>
              <a:r>
                <a:rPr lang="ru-RU" sz="1600"/>
                <a:t>С высокой ВН</a:t>
              </a:r>
            </a:p>
            <a:p>
              <a:pPr marL="285750" indent="-285750">
                <a:buFontTx/>
                <a:buChar char="-"/>
              </a:pPr>
              <a:r>
                <a:rPr lang="ru-RU" sz="1600"/>
                <a:t>Смена партнера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A589969-FBE6-4C9B-BFA3-8656B8511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44" y="2777753"/>
              <a:ext cx="651248" cy="65124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45CED9-98BE-FE49-D70D-8D7958A3D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793" y="2779561"/>
              <a:ext cx="651248" cy="65124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65BF85-6697-2437-27B2-963374BFD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895" y="2775919"/>
              <a:ext cx="651248" cy="65124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9466895-9592-A675-D982-95D313B03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394" y="2777753"/>
              <a:ext cx="651248" cy="65124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522322F-CB8B-3A12-CBFC-3DAB07C2E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496" y="2777753"/>
              <a:ext cx="651248" cy="65124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AF8C29B-8AFE-3FC5-A303-4097149C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233" y="2777753"/>
              <a:ext cx="651248" cy="651248"/>
            </a:xfrm>
            <a:prstGeom prst="rect">
              <a:avLst/>
            </a:prstGeom>
          </p:spPr>
        </p:pic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3B67D4D3-902C-BF6A-E03A-9AF7182FCF8B}"/>
                </a:ext>
              </a:extLst>
            </p:cNvPr>
            <p:cNvCxnSpPr>
              <a:cxnSpLocks/>
            </p:cNvCxnSpPr>
            <p:nvPr/>
          </p:nvCxnSpPr>
          <p:spPr>
            <a:xfrm>
              <a:off x="3053703" y="3819719"/>
              <a:ext cx="0" cy="79662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03ABD0F-87FF-91D1-B9BD-E8C3135F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180" y="4828798"/>
              <a:ext cx="797501" cy="96384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2675DAE3-C1F7-A284-FC71-6CF6E0CC0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094" y="3778614"/>
              <a:ext cx="1127969" cy="796628"/>
            </a:xfrm>
            <a:prstGeom prst="rect">
              <a:avLst/>
            </a:prstGeom>
          </p:spPr>
        </p:pic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893C1FBB-EBB4-1790-B9DE-7B2392D48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4308" y="3778614"/>
              <a:ext cx="0" cy="79662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6897165-F3AF-7D78-7D9E-C09B53A7D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723" y="794244"/>
              <a:ext cx="775402" cy="77540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7F8E74-85E6-53A4-6E28-D6A15E44662A}"/>
                </a:ext>
              </a:extLst>
            </p:cNvPr>
            <p:cNvSpPr txBox="1"/>
            <p:nvPr/>
          </p:nvSpPr>
          <p:spPr>
            <a:xfrm>
              <a:off x="3651585" y="3617869"/>
              <a:ext cx="40584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/>
                <a:t>Устно по телефону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/>
                <a:t>Смс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/>
                <a:t>Фото</a:t>
              </a:r>
              <a:r>
                <a:rPr lang="en-US" sz="1600"/>
                <a:t>/</a:t>
              </a:r>
              <a:r>
                <a:rPr lang="ru-RU" sz="1600"/>
                <a:t>сообщение через мессенджер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600"/>
                <a:t>Личная встреча</a:t>
              </a:r>
              <a:endParaRPr lang="ru-KZ" sz="1600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755AF2D-25D6-113D-BAD0-9E1723C7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53" y="1410316"/>
              <a:ext cx="1276354" cy="901425"/>
            </a:xfrm>
            <a:prstGeom prst="rect">
              <a:avLst/>
            </a:prstGeom>
          </p:spPr>
        </p:pic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071B65B3-E550-F437-1817-202A72CE06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0930" y="1391669"/>
              <a:ext cx="0" cy="87597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ADD1E2-B839-203E-DAE6-5F082FEBDD8C}"/>
                </a:ext>
              </a:extLst>
            </p:cNvPr>
            <p:cNvSpPr txBox="1"/>
            <p:nvPr/>
          </p:nvSpPr>
          <p:spPr>
            <a:xfrm>
              <a:off x="2381771" y="1639957"/>
              <a:ext cx="17412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/>
                <a:t>Сводит все в </a:t>
              </a:r>
            </a:p>
            <a:p>
              <a:r>
                <a:rPr lang="ru-RU"/>
                <a:t>единый журнал</a:t>
              </a:r>
              <a:endParaRPr lang="ru-KZ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6B25F5B4-DFDC-B5A8-D5E1-62331D6CD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115" y="870956"/>
              <a:ext cx="646331" cy="64633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EC690E0-02FE-41AD-D3CF-B5F4EE2CDDCB}"/>
                </a:ext>
              </a:extLst>
            </p:cNvPr>
            <p:cNvSpPr txBox="1"/>
            <p:nvPr/>
          </p:nvSpPr>
          <p:spPr>
            <a:xfrm>
              <a:off x="4440125" y="684348"/>
              <a:ext cx="28993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/>
                <a:t>Зав. лечебно-профилактического отдела</a:t>
              </a:r>
              <a:endParaRPr lang="ru-KZ" b="1"/>
            </a:p>
          </p:txBody>
        </p:sp>
        <p:cxnSp>
          <p:nvCxnSpPr>
            <p:cNvPr id="45" name="Прямая со стрелкой 44">
              <a:extLst>
                <a:ext uri="{FF2B5EF4-FFF2-40B4-BE49-F238E27FC236}">
                  <a16:creationId xmlns:a16="http://schemas.microsoft.com/office/drawing/2014/main" id="{9163740C-8260-AF17-DABA-8356CF338026}"/>
                </a:ext>
              </a:extLst>
            </p:cNvPr>
            <p:cNvCxnSpPr>
              <a:cxnSpLocks/>
            </p:cNvCxnSpPr>
            <p:nvPr/>
          </p:nvCxnSpPr>
          <p:spPr>
            <a:xfrm>
              <a:off x="4871121" y="1334047"/>
              <a:ext cx="0" cy="91326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333CB74-C805-7ADA-3652-483337BA7E36}"/>
              </a:ext>
            </a:extLst>
          </p:cNvPr>
          <p:cNvSpPr txBox="1"/>
          <p:nvPr/>
        </p:nvSpPr>
        <p:spPr>
          <a:xfrm>
            <a:off x="7825088" y="2627430"/>
            <a:ext cx="436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entury Gothic" panose="020B0502020202020204" pitchFamily="34" charset="0"/>
              </a:rPr>
              <a:t>АНОНИМНОЕ СМС ДЛЯ ПАРТНЕРА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0EC4C0-57A7-D2A3-CC7A-280C7AE96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9342" y="4091647"/>
            <a:ext cx="4729877" cy="747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95879D-B896-6C40-6A88-78023A930B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5088" y="3140270"/>
            <a:ext cx="3618885" cy="6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9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Число СМС/email в месяц ,Доставлено СМС/email ,Всего СМС ,Платформа по анонимному уведомлению партнеров о необходимости протестироваться на ВИЧ (sms.icapapps.kz) ,Отчетный период ,image ,Всего email ,Число СМС/email в квартал ,Число СМС/email за программный год ,Число СМС/email в месяц ,Откуда Вы узнали о сервисе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TellYourPartner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AF017B-7C17-DBE1-DAD6-8C0CE8A41AC5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428EF-4175-220E-8621-946FE08A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564" y="264406"/>
            <a:ext cx="8859219" cy="68304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Лечение ВИЧ – мероприятия по достижению </a:t>
            </a:r>
            <a:br>
              <a:rPr lang="ru-RU" dirty="0"/>
            </a:br>
            <a:r>
              <a:rPr lang="ru-RU" dirty="0"/>
              <a:t>вторых ”95”</a:t>
            </a: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E014C5-0B32-A45C-47CC-8A015BA1184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964317" y="947451"/>
            <a:ext cx="4315297" cy="5475383"/>
          </a:xfrm>
        </p:spPr>
        <p:txBody>
          <a:bodyPr>
            <a:normAutofit lnSpcReduction="10000"/>
          </a:bodyPr>
          <a:lstStyle/>
          <a:p>
            <a:pPr marL="0" marR="0" lvl="0" indent="0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Основные цели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0" marR="0" lvl="0" indent="0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30188" marR="0" lvl="0" indent="-230188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Обеспечить незамедлительное начало АРТ для всех ЛЖВ</a:t>
            </a:r>
          </a:p>
          <a:p>
            <a:pPr marL="230188" marR="0" lvl="0" indent="-230188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Обеспечить эффективный механизм отслеживания случаев прерывания терапии </a:t>
            </a:r>
            <a:r>
              <a:rPr lang="ru-RU" sz="2400" dirty="0">
                <a:solidFill>
                  <a:srgbClr val="1E1E1E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с целью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возобновления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лечения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30188" marR="0" lvl="0" indent="-230188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Улучшить мониторинг для обеспечения удержания клиентов на АРТ с целью профилактики  перерывов в АРТ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6C204-FEDB-A562-34F6-6B9959927205}"/>
              </a:ext>
            </a:extLst>
          </p:cNvPr>
          <p:cNvSpPr txBox="1"/>
          <p:nvPr/>
        </p:nvSpPr>
        <p:spPr>
          <a:xfrm>
            <a:off x="6715050" y="1108338"/>
            <a:ext cx="4701145" cy="447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Интервенции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:</a:t>
            </a:r>
          </a:p>
          <a:p>
            <a:pPr marL="230188" marR="0" lvl="0" indent="-230188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Активная менторская поддержка, списочный подход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анализ причин и составление мероприятий по устранению барьеров </a:t>
            </a:r>
          </a:p>
          <a:p>
            <a:pPr marL="230188" marR="0" lvl="0" indent="-230188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Активный поиск пациентов, пропускающих визит в Центр СПИД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30188" marR="0" lvl="0" indent="-230188" algn="l" defTabSz="685366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rPr>
              <a:t>Автоматические смс-напоминания о визите к врачу и для пополнении запасов препаратов для АРВ-препаратов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8C983A-EC49-4979-6C21-76A24188F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5053"/>
            <a:ext cx="16338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6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0E9BDC-6579-97DA-FBE7-79DF803E900C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79CA6-CA4A-54DB-4849-41EE09E4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17" y="111272"/>
            <a:ext cx="7554256" cy="869229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Вирусная супрессия– мероприятия по достижению третьих ”95”</a:t>
            </a:r>
            <a:endParaRPr lang="ru-KZ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C0D449-E7AB-5709-1F72-835785C9900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964317" y="1222871"/>
            <a:ext cx="4403432" cy="5186395"/>
          </a:xfrm>
        </p:spPr>
        <p:txBody>
          <a:bodyPr>
            <a:normAutofit fontScale="92500"/>
          </a:bodyPr>
          <a:lstStyle/>
          <a:p>
            <a:pPr marL="0" marR="0" lvl="0" indent="0" algn="l" defTabSz="913798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Основные цели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3798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06910" marR="0" lvl="0" indent="-306910" algn="l" defTabSz="913798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</a:rPr>
              <a:t>Обеспечить достижение вирусной супрессии у всех ЛЖВ на АРТ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06910" marR="0" lvl="0" indent="-306910" algn="l" defTabSz="913798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</a:rPr>
              <a:t>Обеспечить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</a:rPr>
              <a:t>пациенто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Century Gothic" panose="020B0502020202020204" pitchFamily="34" charset="0"/>
              </a:rPr>
              <a:t>-ориентированный подход к формированию приверженности к АРТ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23D3F-FBED-1FD4-8C16-1DD2BA6098B2}"/>
              </a:ext>
            </a:extLst>
          </p:cNvPr>
          <p:cNvSpPr txBox="1"/>
          <p:nvPr/>
        </p:nvSpPr>
        <p:spPr>
          <a:xfrm>
            <a:off x="6663267" y="1222872"/>
            <a:ext cx="47942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Основные интервенции</a:t>
            </a:r>
            <a:r>
              <a:rPr lang="en-US" sz="2800" b="1" dirty="0">
                <a:latin typeface="Century Gothic" panose="020B0502020202020204" pitchFamily="34" charset="0"/>
              </a:rPr>
              <a:t>:</a:t>
            </a:r>
            <a:endParaRPr lang="ru-RU" sz="2800" b="1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Century Gothic" panose="020B0502020202020204" pitchFamily="34" charset="0"/>
              </a:rPr>
              <a:t>Модель патронажного ухода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Century Gothic" panose="020B0502020202020204" pitchFamily="34" charset="0"/>
              </a:rPr>
              <a:t>Работа в рамках МДК  (доставка АРВП, забор крови и др.))</a:t>
            </a:r>
            <a:endParaRPr lang="en-US" sz="28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Century Gothic" panose="020B0502020202020204" pitchFamily="34" charset="0"/>
              </a:rPr>
              <a:t>Автоматические СМС-уведомления о результатах теста на вирусную нагрузку </a:t>
            </a:r>
            <a:endParaRPr lang="en-US" sz="28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Century Gothic" panose="020B0502020202020204" pitchFamily="34" charset="0"/>
              </a:rPr>
              <a:t>«Школа пациента» в </a:t>
            </a:r>
            <a:r>
              <a:rPr lang="en-US" sz="2800" dirty="0">
                <a:latin typeface="Century Gothic" panose="020B0502020202020204" pitchFamily="34" charset="0"/>
              </a:rPr>
              <a:t>Telegram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0B9C0D-8C34-D9C8-06E3-0EAF5F50C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12" y="5535053"/>
            <a:ext cx="16338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41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4CB0A2-BBCF-8CE4-835B-3AAD4145BF41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5C1AD-D22D-375D-44C7-E8AAED60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17" y="318782"/>
            <a:ext cx="7146127" cy="595618"/>
          </a:xfrm>
        </p:spPr>
        <p:txBody>
          <a:bodyPr>
            <a:normAutofit/>
          </a:bodyPr>
          <a:lstStyle/>
          <a:p>
            <a:r>
              <a:rPr lang="ru-RU" dirty="0"/>
              <a:t>МЕРОПРИЯТИЯ ПО ПРОФИЛАКТИКЕ ВИЧ</a:t>
            </a: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B38320-C936-7E71-ADDE-4E4891B6FA8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964317" y="1198880"/>
            <a:ext cx="3877683" cy="4988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Основные цели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Обеспечить доступ всех представителей ключевых групп к базовому пакету услуг по профилактике ВИЧ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Активное привлечение клиентов в программу ДКП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Разработать и внедрить электронную базу по ДКП (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e-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PrEP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</a:p>
          <a:p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22863-6F12-C580-B4D7-09015404A20E}"/>
              </a:ext>
            </a:extLst>
          </p:cNvPr>
          <p:cNvSpPr txBox="1"/>
          <p:nvPr/>
        </p:nvSpPr>
        <p:spPr>
          <a:xfrm>
            <a:off x="6644642" y="1201460"/>
            <a:ext cx="4734558" cy="579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Основные интервенции</a:t>
            </a:r>
            <a:r>
              <a:rPr lang="en-US" sz="2000" b="1" dirty="0">
                <a:latin typeface="Century Gothic" panose="020B0502020202020204" pitchFamily="34" charset="0"/>
              </a:rPr>
              <a:t>:</a:t>
            </a:r>
            <a:endParaRPr lang="ru-RU" sz="2000" b="1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Веб – аутрич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Доставка наборов для ЛУН НПВ, закуп средств защиты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Распространение информации о ДКП</a:t>
            </a:r>
          </a:p>
          <a:p>
            <a:pPr marL="342900" marR="0" lvl="0" indent="-342900" algn="l" defTabSz="685366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Автоматические смс-напоминания о визите к врачу и для пополнении запасов препаратов для ДКП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Консультирование и выдача ДКП на базе НПО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E261A-09BD-5130-384A-F97ED84C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74" y="5525966"/>
            <a:ext cx="16338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94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52B0A-B607-D79A-2475-D6101DBD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17" y="0"/>
            <a:ext cx="7321923" cy="1178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МОТИВАЦИОННЫЕ НАБОРЫ ДЛЯ ЛУН ПО СНИЖЕНИЮ ВРЕДА</a:t>
            </a:r>
            <a:br>
              <a:rPr lang="ru-RU" dirty="0"/>
            </a:br>
            <a:endParaRPr lang="ru-K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6B4D7-7378-0BE6-5CA3-B457ECED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317" y="1610686"/>
            <a:ext cx="4828450" cy="3444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7DC63B-5FF7-2121-3CE0-280936F0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53" y="1610687"/>
            <a:ext cx="4851892" cy="33677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B79DCC0-3600-14B3-25E9-384375CC034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76A1B7-0E52-11B3-8430-C148F5B5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5053"/>
            <a:ext cx="1633870" cy="13229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7F102E-DD8E-9081-897E-754DEFA4CC95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38097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97A8D-E137-0483-58EE-FB7C0A8F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09" y="200844"/>
            <a:ext cx="9144456" cy="907494"/>
          </a:xfrm>
        </p:spPr>
        <p:txBody>
          <a:bodyPr>
            <a:normAutofit/>
          </a:bodyPr>
          <a:lstStyle/>
          <a:p>
            <a:r>
              <a:rPr lang="ru-RU" sz="3200" dirty="0"/>
              <a:t>ЦЕЛЬ ПРОЕКТА:</a:t>
            </a:r>
            <a:endParaRPr lang="ru-KZ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8B0C24-3A94-9B9B-09F0-C190987986D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964317" y="1610686"/>
            <a:ext cx="5649057" cy="4728418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Создание и реализации устойчивой, комплексной, экономически эффективной  городской программы по контролю над эпидемией ВИЧ в городе Алматы.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>
                <a:latin typeface="Century Gothic" panose="020B0502020202020204" pitchFamily="34" charset="0"/>
              </a:rPr>
              <a:t>Срок реализации проекта: 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15.07.2020 – 14.07.2024 г.</a:t>
            </a:r>
          </a:p>
          <a:p>
            <a:endParaRPr lang="ru-KZ" dirty="0"/>
          </a:p>
        </p:txBody>
      </p:sp>
      <p:pic>
        <p:nvPicPr>
          <p:cNvPr id="4" name="Picture 10" descr="Diagram&#10;&#10;Description automatically generated">
            <a:extLst>
              <a:ext uri="{FF2B5EF4-FFF2-40B4-BE49-F238E27FC236}">
                <a16:creationId xmlns:a16="http://schemas.microsoft.com/office/drawing/2014/main" id="{1DFB7A7A-3167-A4EA-4AA3-03F918CAC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935" y="794901"/>
            <a:ext cx="4261684" cy="3449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5576D0-49D9-0181-6296-BCEA9D457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086" y="4568952"/>
            <a:ext cx="3580532" cy="13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131C1-0F7E-2100-D455-C1DF7A52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17" y="372140"/>
            <a:ext cx="5223292" cy="723013"/>
          </a:xfrm>
        </p:spPr>
        <p:txBody>
          <a:bodyPr>
            <a:normAutofit/>
          </a:bodyPr>
          <a:lstStyle/>
          <a:p>
            <a:r>
              <a:rPr lang="ru-RU" sz="3200" dirty="0"/>
              <a:t>Проблемы</a:t>
            </a:r>
            <a:endParaRPr lang="ru-KZ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0DB3E8-2885-4E7C-B880-8EDBAF01C6D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Ограниченный доступ КГН к услугам ПМСП, включая ДК и ПД;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Отсутствие технических возможностей в НПО (интернет, техника);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Отсутствие навыков работы с программами и приложениями;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Стандартные подходы и программы в НПО;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Недостаточный опыт в использовании дистанционных форм работы;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Ограниченный доступ  к услугам цента СПИД и НПО;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Высокий риск заражения КОВИД-19;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KZ" sz="20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305E54-BA8F-BA01-1F32-3B6391952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4" y="5535053"/>
            <a:ext cx="16338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38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97C7D-B655-DE01-D045-6A7FF593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661" y="54606"/>
            <a:ext cx="5361516" cy="641680"/>
          </a:xfrm>
        </p:spPr>
        <p:txBody>
          <a:bodyPr>
            <a:normAutofit/>
          </a:bodyPr>
          <a:lstStyle/>
          <a:p>
            <a:r>
              <a:rPr lang="ru-RU" sz="3600" dirty="0"/>
              <a:t>Выводы</a:t>
            </a:r>
            <a:endParaRPr lang="ru-KZ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54EC7-7D37-96D0-DCD8-EC01BC2ACB8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964317" y="871870"/>
            <a:ext cx="9144456" cy="528984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Внедрение цифровых технологий в работу ГЦСПИД и НПО;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СОП по дистанционном консультированию врачей ГЦСПИД, ДК и ПД;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Широкое информирование и вовлечение в программу по вакцинации;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Тесное взаимодействие между гос. Организациями и НПО;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Необходимо непрерывное, устойчивое соединение с интернетом;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Наличие техники с возможностью подключения к интернету;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Обучение  и менторская поддержка в  онлайн режиме;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Наличие платформ и приложение для совместной работы,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видеоконференций, обучения и др.;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Обучение сотрудников по использованию данных программ;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Регулярное и оперативное внедрение современных  программных походов с учетом возникающих ситуаций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KZ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9A7069-5A33-D86E-8299-1840FB7F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4" y="5535053"/>
            <a:ext cx="16338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9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222">
            <a:extLst>
              <a:ext uri="{FF2B5EF4-FFF2-40B4-BE49-F238E27FC236}">
                <a16:creationId xmlns:a16="http://schemas.microsoft.com/office/drawing/2014/main" id="{80D8679A-2C93-4711-A590-CAD021ED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23" y="318279"/>
            <a:ext cx="7102549" cy="4625862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ru-RU" sz="4800" i="1" dirty="0">
                <a:solidFill>
                  <a:schemeClr val="bg1"/>
                </a:solidFill>
                <a:latin typeface="Garamond" panose="02020404030301010803" pitchFamily="18" charset="0"/>
              </a:rPr>
              <a:t>РАХМЕТ!</a:t>
            </a:r>
            <a:br>
              <a:rPr lang="ru-RU" sz="4800" i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ru-RU" sz="4800" i="1" dirty="0">
                <a:solidFill>
                  <a:schemeClr val="bg1"/>
                </a:solidFill>
                <a:latin typeface="Garamond" panose="02020404030301010803" pitchFamily="18" charset="0"/>
              </a:rPr>
              <a:t>СПАСИБО!</a:t>
            </a:r>
            <a:br>
              <a:rPr lang="ru-RU" sz="4800" i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800" i="1" dirty="0">
                <a:solidFill>
                  <a:schemeClr val="bg1"/>
                </a:solidFill>
                <a:latin typeface="Garamond" panose="02020404030301010803" pitchFamily="18" charset="0"/>
              </a:rPr>
              <a:t>THANK YOU!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FBFDB7-F7BB-04C4-E03C-518333D09317}"/>
              </a:ext>
            </a:extLst>
          </p:cNvPr>
          <p:cNvGrpSpPr/>
          <p:nvPr/>
        </p:nvGrpSpPr>
        <p:grpSpPr>
          <a:xfrm>
            <a:off x="186071" y="5832840"/>
            <a:ext cx="4066952" cy="706882"/>
            <a:chOff x="186071" y="5832840"/>
            <a:chExt cx="4066952" cy="706882"/>
          </a:xfrm>
        </p:grpSpPr>
        <p:pic>
          <p:nvPicPr>
            <p:cNvPr id="3" name="Рисунок 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2891822-6347-BB97-FC9E-DB76B6424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71" y="5948359"/>
              <a:ext cx="1633870" cy="591363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B92CDD6-8453-1766-680F-C9D2EC6A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23" y="5832840"/>
              <a:ext cx="2177200" cy="706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671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715BAC-6062-9434-936E-FB65AC47C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29" y="2148729"/>
            <a:ext cx="2560542" cy="256054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FBFDB7-F7BB-04C4-E03C-518333D09317}"/>
              </a:ext>
            </a:extLst>
          </p:cNvPr>
          <p:cNvGrpSpPr/>
          <p:nvPr/>
        </p:nvGrpSpPr>
        <p:grpSpPr>
          <a:xfrm>
            <a:off x="186071" y="5832840"/>
            <a:ext cx="4066952" cy="706882"/>
            <a:chOff x="186071" y="5832840"/>
            <a:chExt cx="4066952" cy="706882"/>
          </a:xfrm>
        </p:grpSpPr>
        <p:pic>
          <p:nvPicPr>
            <p:cNvPr id="3" name="Рисунок 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2891822-6347-BB97-FC9E-DB76B6424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71" y="5948359"/>
              <a:ext cx="1633870" cy="591363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B92CDD6-8453-1766-680F-C9D2EC6A1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23" y="5832840"/>
              <a:ext cx="2177200" cy="706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16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AFB40-8E68-8BEE-CF0A-5C0D7836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930" y="280357"/>
            <a:ext cx="7338709" cy="594287"/>
          </a:xfrm>
        </p:spPr>
        <p:txBody>
          <a:bodyPr>
            <a:normAutofit/>
          </a:bodyPr>
          <a:lstStyle/>
          <a:p>
            <a:r>
              <a:rPr lang="ru-RU" sz="3200" dirty="0"/>
              <a:t>Партнеры консорциума </a:t>
            </a:r>
            <a:endParaRPr lang="ru-KZ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C96E31-96B7-A097-D0F1-3C2BFF800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317" y="1242391"/>
            <a:ext cx="4887693" cy="326003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9D34778-0A1C-DD92-D471-61620E0CA87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156173" y="755374"/>
            <a:ext cx="4651514" cy="5615609"/>
          </a:xfrm>
        </p:spPr>
        <p:txBody>
          <a:bodyPr>
            <a:normAutofit fontScale="25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I</a:t>
            </a:r>
            <a:r>
              <a:rPr lang="en-US" sz="9600" dirty="0">
                <a:latin typeface="Century Gothic" panose="020B0502020202020204" pitchFamily="34" charset="0"/>
              </a:rPr>
              <a:t>ICAP </a:t>
            </a:r>
            <a:r>
              <a:rPr lang="ru-RU" sz="9600" dirty="0">
                <a:latin typeface="Century Gothic" panose="020B0502020202020204" pitchFamily="34" charset="0"/>
              </a:rPr>
              <a:t>при Колумбийском университете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9600" dirty="0">
                <a:latin typeface="Century Gothic" panose="020B0502020202020204" pitchFamily="34" charset="0"/>
              </a:rPr>
              <a:t>Центр по профилактике и борьбе со СПИД г. Алматы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9600" dirty="0">
                <a:latin typeface="Century Gothic" panose="020B0502020202020204" pitchFamily="34" charset="0"/>
              </a:rPr>
              <a:t>ОЮЛ «Центрально-азиатская ассоциация людей живущих с ВИЧ»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9600" dirty="0">
                <a:latin typeface="Century Gothic" panose="020B0502020202020204" pitchFamily="34" charset="0"/>
              </a:rPr>
              <a:t>ОФ «Реванш»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9600" dirty="0">
                <a:latin typeface="Century Gothic" panose="020B0502020202020204" pitchFamily="34" charset="0"/>
              </a:rPr>
              <a:t>ОФ «</a:t>
            </a:r>
            <a:r>
              <a:rPr lang="en-US" sz="9600" dirty="0">
                <a:latin typeface="Century Gothic" panose="020B0502020202020204" pitchFamily="34" charset="0"/>
              </a:rPr>
              <a:t>Community Friend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A</a:t>
            </a: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Центр по профилактике и борьбе со СПИД г. Алматы</a:t>
            </a:r>
          </a:p>
          <a:p>
            <a:pPr marL="285750" marR="0" lvl="0" indent="-285750" algn="l" defTabSz="4572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ОЮЛ «Центрально-азиатская ассоциация людей живущих с ВИЧ»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ОФ «Реванш»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ОФ 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Community Friend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75319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C27099-594B-7737-6172-A57006B3BAE9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6242B-8AF1-70E7-2E5C-C65D7D28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42" y="191387"/>
            <a:ext cx="7758300" cy="9754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br>
              <a:rPr lang="en-US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3100" dirty="0">
                <a:solidFill>
                  <a:schemeClr val="accent1">
                    <a:lumMod val="50000"/>
                  </a:schemeClr>
                </a:solidFill>
              </a:rPr>
              <a:t>Каскад по тестированию и лечению </a:t>
            </a:r>
            <a:br>
              <a:rPr lang="en-US" sz="3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100" dirty="0">
                <a:solidFill>
                  <a:schemeClr val="accent1">
                    <a:lumMod val="50000"/>
                  </a:schemeClr>
                </a:solidFill>
              </a:rPr>
              <a:t>(2020-2022 гг.)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100" dirty="0">
                <a:solidFill>
                  <a:schemeClr val="accent1">
                    <a:lumMod val="50000"/>
                  </a:schemeClr>
                </a:solidFill>
              </a:rPr>
              <a:t>Алматы, Казахстан</a:t>
            </a:r>
            <a:endParaRPr lang="ru-KZ" sz="3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551DA-C576-D7B1-4580-FD2CADAD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221" y="1166867"/>
            <a:ext cx="9285774" cy="47910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AAB12-F97D-19BE-51A2-35034AD8F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5053"/>
            <a:ext cx="16338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AEFC5A-9047-5B74-6C9F-A2058B746949}"/>
              </a:ext>
            </a:extLst>
          </p:cNvPr>
          <p:cNvSpPr/>
          <p:nvPr/>
        </p:nvSpPr>
        <p:spPr>
          <a:xfrm>
            <a:off x="9065623" y="0"/>
            <a:ext cx="3126377" cy="1108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ED4BD-51A9-53BC-F451-ACEA6C47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949" y="178934"/>
            <a:ext cx="8158847" cy="750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Тестирование на ВИЧ</a:t>
            </a:r>
            <a:r>
              <a:rPr lang="en-US" sz="2400" dirty="0"/>
              <a:t>– </a:t>
            </a:r>
            <a:r>
              <a:rPr lang="ru-RU" sz="2400" dirty="0"/>
              <a:t>мероприятия по достижению первых</a:t>
            </a:r>
            <a:r>
              <a:rPr lang="en-US" sz="2400" dirty="0"/>
              <a:t> ”95”</a:t>
            </a: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22806-9ECB-8EAD-2054-30BFEB950A0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866379" y="1166012"/>
            <a:ext cx="4546948" cy="51721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Основные цели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Улучшить целевое тестирование на ВИЧ среди КГН  и  незамедлительное начало АРТ, и/или меры по профилактике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Увеличить доступ тестированию и  самотестированию на ВИЧ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Усилить индексное тестирование партнеров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26924-8544-3E06-CB83-FBCE211874CD}"/>
              </a:ext>
            </a:extLst>
          </p:cNvPr>
          <p:cNvSpPr txBox="1"/>
          <p:nvPr/>
        </p:nvSpPr>
        <p:spPr>
          <a:xfrm>
            <a:off x="6676373" y="1164920"/>
            <a:ext cx="4546949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И</a:t>
            </a:r>
            <a:r>
              <a:rPr lang="ru-RU" sz="2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нтервенции</a:t>
            </a:r>
            <a:r>
              <a:rPr lang="en-US" sz="2100" b="1" dirty="0">
                <a:latin typeface="Century Gothic" panose="020B0502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Century Gothic" panose="020B0502020202020204" pitchFamily="34" charset="0"/>
              </a:rPr>
              <a:t>Стратегия социальных сетей, создаваемых самими участниками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Century Gothic" panose="020B0502020202020204" pitchFamily="34" charset="0"/>
              </a:rPr>
              <a:t>Онлайн сервис по заказу наборов для самотестирования на ВИЧ</a:t>
            </a:r>
            <a:endParaRPr lang="en-US" sz="21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Century Gothic" panose="020B0502020202020204" pitchFamily="34" charset="0"/>
              </a:rPr>
              <a:t>Варианты уведомления партнера анонимно в онлайн и оффлайн форматах, пакеты для самотестирования.</a:t>
            </a:r>
            <a:endParaRPr lang="en-US" sz="21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Century Gothic" panose="020B0502020202020204" pitchFamily="34" charset="0"/>
              </a:rPr>
              <a:t>Рутинный онлайн </a:t>
            </a:r>
            <a:r>
              <a:rPr lang="ru-RU" sz="2100" dirty="0" err="1">
                <a:latin typeface="Century Gothic" panose="020B0502020202020204" pitchFamily="34" charset="0"/>
              </a:rPr>
              <a:t>менторинг</a:t>
            </a:r>
            <a:r>
              <a:rPr lang="ru-RU" sz="2100" dirty="0">
                <a:latin typeface="Century Gothic" panose="020B0502020202020204" pitchFamily="34" charset="0"/>
              </a:rPr>
              <a:t> и тренинги для партнеров</a:t>
            </a:r>
            <a:endParaRPr lang="en-US" sz="21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DB409D-F5D5-DF8E-4026-B7092631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37" y="5535053"/>
            <a:ext cx="16338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4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5B80A82-2818-4208-BC53-9A8AE472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40" y="2772718"/>
            <a:ext cx="5042455" cy="1267653"/>
          </a:xfrm>
        </p:spPr>
        <p:txBody>
          <a:bodyPr>
            <a:noAutofit/>
          </a:bodyPr>
          <a:lstStyle/>
          <a:p>
            <a:pPr algn="ctr"/>
            <a:r>
              <a:rPr lang="ru-RU" sz="3600">
                <a:latin typeface="Garamond" panose="02020404030301010803" pitchFamily="18" charset="0"/>
              </a:rPr>
              <a:t>ОНЛАЙН-СЕРВИС ПО ЗАКАЗУ ТЕСТОВ</a:t>
            </a:r>
            <a:endParaRPr lang="ru-KZ" sz="3600"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5BAE2-99A6-4100-8F68-6FFA9A6AB34C}"/>
              </a:ext>
            </a:extLst>
          </p:cNvPr>
          <p:cNvSpPr txBox="1"/>
          <p:nvPr/>
        </p:nvSpPr>
        <p:spPr>
          <a:xfrm>
            <a:off x="6951439" y="3925601"/>
            <a:ext cx="57154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hivtest.kz</a:t>
            </a:r>
            <a:endParaRPr lang="en-US" sz="4400" b="1" i="1" dirty="0">
              <a:solidFill>
                <a:schemeClr val="accent1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>
              <a:latin typeface="Garamond" panose="02020404030301010803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C636AD-C95A-5876-B350-3E0654F8BFD8}"/>
              </a:ext>
            </a:extLst>
          </p:cNvPr>
          <p:cNvGrpSpPr/>
          <p:nvPr/>
        </p:nvGrpSpPr>
        <p:grpSpPr>
          <a:xfrm>
            <a:off x="155991" y="6242746"/>
            <a:ext cx="3033775" cy="525595"/>
            <a:chOff x="186071" y="5832840"/>
            <a:chExt cx="4066952" cy="706882"/>
          </a:xfrm>
        </p:grpSpPr>
        <p:pic>
          <p:nvPicPr>
            <p:cNvPr id="8" name="Рисунок 7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B59B090-E2AB-1510-88AA-4E21948A7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71" y="5948359"/>
              <a:ext cx="1633870" cy="591363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CDFF3BB-6D81-26DA-052E-E388AAD9B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23" y="5832840"/>
              <a:ext cx="2177200" cy="706882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текст, красный, торговый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B944E662-3089-D2C0-8ADF-6313DD018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7" y="1581056"/>
            <a:ext cx="2256146" cy="300819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здание, внешний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AFE6C76F-9E9F-87C2-C550-5BAB8636F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6" y="1374638"/>
            <a:ext cx="2709207" cy="203190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F3019C-0F50-FF87-4251-A4DC0C1DB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19" y="3595878"/>
            <a:ext cx="2675737" cy="10388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4799434-9193-9710-2213-E130536DC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7" y="4634693"/>
            <a:ext cx="3433156" cy="13092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35EF38-6054-A6C0-2E93-FDD4D89458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2" y="4448821"/>
            <a:ext cx="2225031" cy="2225031"/>
          </a:xfrm>
          <a:prstGeom prst="rect">
            <a:avLst/>
          </a:prstGeom>
        </p:spPr>
      </p:pic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E0E73236-E53C-24EA-76FD-8737568F31FF}"/>
              </a:ext>
            </a:extLst>
          </p:cNvPr>
          <p:cNvSpPr txBox="1">
            <a:spLocks/>
          </p:cNvSpPr>
          <p:nvPr/>
        </p:nvSpPr>
        <p:spPr>
          <a:xfrm>
            <a:off x="585407" y="143493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Способы доставки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0E7013-78D6-B738-E7FD-097FABEB4E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7823" y="405648"/>
            <a:ext cx="3650687" cy="20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6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5B80A82-2818-4208-BC53-9A8AE472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40" y="2772718"/>
            <a:ext cx="5042455" cy="1267653"/>
          </a:xfrm>
        </p:spPr>
        <p:txBody>
          <a:bodyPr>
            <a:noAutofit/>
          </a:bodyPr>
          <a:lstStyle/>
          <a:p>
            <a:pPr algn="ctr"/>
            <a:r>
              <a:rPr lang="ru-RU" sz="3600">
                <a:latin typeface="Garamond" panose="02020404030301010803" pitchFamily="18" charset="0"/>
              </a:rPr>
              <a:t>ОНЛАЙН-СЕРВИС ПО ЗАКАЗУ ТЕСТОВ</a:t>
            </a:r>
            <a:endParaRPr lang="ru-KZ" sz="3600"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5BAE2-99A6-4100-8F68-6FFA9A6AB34C}"/>
              </a:ext>
            </a:extLst>
          </p:cNvPr>
          <p:cNvSpPr txBox="1"/>
          <p:nvPr/>
        </p:nvSpPr>
        <p:spPr>
          <a:xfrm>
            <a:off x="6431749" y="3648558"/>
            <a:ext cx="64999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hivtest.kz</a:t>
            </a:r>
            <a:endParaRPr lang="en-US" sz="4400" b="1" i="1">
              <a:solidFill>
                <a:schemeClr val="accent1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>
              <a:latin typeface="Garamond" panose="02020404030301010803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C636AD-C95A-5876-B350-3E0654F8BFD8}"/>
              </a:ext>
            </a:extLst>
          </p:cNvPr>
          <p:cNvGrpSpPr/>
          <p:nvPr/>
        </p:nvGrpSpPr>
        <p:grpSpPr>
          <a:xfrm>
            <a:off x="155991" y="6242746"/>
            <a:ext cx="3033775" cy="525595"/>
            <a:chOff x="186071" y="5832840"/>
            <a:chExt cx="4066952" cy="706882"/>
          </a:xfrm>
        </p:grpSpPr>
        <p:pic>
          <p:nvPicPr>
            <p:cNvPr id="8" name="Рисунок 7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B59B090-E2AB-1510-88AA-4E21948A7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71" y="5948359"/>
              <a:ext cx="1633870" cy="591363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CDFF3BB-6D81-26DA-052E-E388AAD9B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23" y="5832840"/>
              <a:ext cx="2177200" cy="706882"/>
            </a:xfrm>
            <a:prstGeom prst="rect">
              <a:avLst/>
            </a:prstGeom>
          </p:spPr>
        </p:pic>
      </p:grp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E0E73236-E53C-24EA-76FD-8737568F31FF}"/>
              </a:ext>
            </a:extLst>
          </p:cNvPr>
          <p:cNvSpPr txBox="1">
            <a:spLocks/>
          </p:cNvSpPr>
          <p:nvPr/>
        </p:nvSpPr>
        <p:spPr>
          <a:xfrm>
            <a:off x="490404" y="149926"/>
            <a:ext cx="6812920" cy="1052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400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Распространение информации</a:t>
            </a:r>
            <a:endParaRPr lang="en-US" sz="400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4E8C4E-E93B-EDB8-7FBC-858BD3EA2320}"/>
              </a:ext>
            </a:extLst>
          </p:cNvPr>
          <p:cNvSpPr txBox="1">
            <a:spLocks noChangeArrowheads="1"/>
          </p:cNvSpPr>
          <p:nvPr/>
        </p:nvSpPr>
        <p:spPr>
          <a:xfrm>
            <a:off x="183485" y="1171210"/>
            <a:ext cx="9011654" cy="18227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457200" indent="-457200" defTabSz="342910">
              <a:buFont typeface="Arial" panose="020B0604020202020204" pitchFamily="34" charset="0"/>
              <a:buChar char="•"/>
              <a:defRPr/>
            </a:pPr>
            <a:r>
              <a:rPr lang="ru-RU" altLang="en-US" sz="2400" b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Соцсети проекта и партнеров</a:t>
            </a:r>
          </a:p>
          <a:p>
            <a:pPr marL="457200" indent="-457200" defTabSz="342910">
              <a:buFont typeface="Arial" panose="020B0604020202020204" pitchFamily="34" charset="0"/>
              <a:buChar char="•"/>
              <a:defRPr/>
            </a:pPr>
            <a:r>
              <a:rPr lang="ru-RU" altLang="en-US" sz="2400" b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Рассылки клиентам партнеров</a:t>
            </a:r>
          </a:p>
          <a:p>
            <a:pPr marL="457200" indent="-457200" defTabSz="342910">
              <a:buFont typeface="Arial" panose="020B0604020202020204" pitchFamily="34" charset="0"/>
              <a:buChar char="•"/>
              <a:defRPr/>
            </a:pPr>
            <a:r>
              <a:rPr lang="ru-RU" altLang="en-US" sz="2400" b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Визитки</a:t>
            </a:r>
          </a:p>
          <a:p>
            <a:pPr marL="457200" indent="-457200" defTabSz="342910">
              <a:buFont typeface="Arial" panose="020B0604020202020204" pitchFamily="34" charset="0"/>
              <a:buChar char="•"/>
              <a:defRPr/>
            </a:pPr>
            <a:r>
              <a:rPr lang="ru-RU" altLang="en-US" sz="2400" b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Аманбол</a:t>
            </a:r>
            <a:endParaRPr lang="en-US" altLang="en-US" sz="2400" b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457200" indent="-457200" defTabSz="342910">
              <a:buFont typeface="Arial" panose="020B0604020202020204" pitchFamily="34" charset="0"/>
              <a:buChar char="•"/>
              <a:defRPr/>
            </a:pPr>
            <a:r>
              <a:rPr lang="ru-RU" altLang="en-US" sz="2400" b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Ночные клубы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692F2D4-1452-5155-DA2E-0E1BFD536D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b="11689"/>
          <a:stretch/>
        </p:blipFill>
        <p:spPr>
          <a:xfrm>
            <a:off x="5300724" y="2571186"/>
            <a:ext cx="1482661" cy="27002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электрон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10EA521-84F0-3CE3-2544-72B31719D8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 b="20000"/>
          <a:stretch/>
        </p:blipFill>
        <p:spPr>
          <a:xfrm>
            <a:off x="1702934" y="3549936"/>
            <a:ext cx="1482661" cy="24589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4DA3D1-1B76-7CB9-4214-B51CF6BA74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 b="22597"/>
          <a:stretch/>
        </p:blipFill>
        <p:spPr>
          <a:xfrm>
            <a:off x="3282727" y="2403521"/>
            <a:ext cx="1609442" cy="258253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07F56F-2B18-0302-1960-DFED17EB48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0" b="14890"/>
          <a:stretch/>
        </p:blipFill>
        <p:spPr>
          <a:xfrm>
            <a:off x="155992" y="3195088"/>
            <a:ext cx="1399720" cy="226756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красный, кирпич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81E5A5E-27EB-CD56-065A-7B6C9B288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52" y="1047350"/>
            <a:ext cx="1996496" cy="13226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09A062-DDE4-8311-79EB-2CD1856936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6221" y="4950086"/>
            <a:ext cx="1204715" cy="22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Число выполненных заказов ,Число выполненных заказов в день ,Выполнено заказов ,Среднее в день ,Откуда узнают о сервисе ,Сообщили результат ,Из них полож ,textbox ,Отчетный период ,Гендер&amp;Возраст ,tableEx ,tableEx ,Сообщившие результат ,Место получения ,Поступило заказов ,% с ВН ,% с ВН ,% с ВН ,actionButton ,actionButton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HIVST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Выполнено заказов ,Среднее в день ,Сообщили результат ,Из них полож ,textbox ,Отчетный период ,Поступило заказов ,% с ВН ,% с ВН ,% с ВН ,Ответы на принадлежность к КГН ,Результаты оценки риска клиентом ,actionButton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HIVSTRiskAssessment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CAP Global Health Colors">
      <a:dk1>
        <a:srgbClr val="4B545B"/>
      </a:dk1>
      <a:lt1>
        <a:srgbClr val="FFFFFF"/>
      </a:lt1>
      <a:dk2>
        <a:srgbClr val="C9CFD4"/>
      </a:dk2>
      <a:lt2>
        <a:srgbClr val="737D84"/>
      </a:lt2>
      <a:accent1>
        <a:srgbClr val="B0DFDB"/>
      </a:accent1>
      <a:accent2>
        <a:srgbClr val="73B4E2"/>
      </a:accent2>
      <a:accent3>
        <a:srgbClr val="FDB913"/>
      </a:accent3>
      <a:accent4>
        <a:srgbClr val="80C342"/>
      </a:accent4>
      <a:accent5>
        <a:srgbClr val="00B8A5"/>
      </a:accent5>
      <a:accent6>
        <a:srgbClr val="F04E58"/>
      </a:accent6>
      <a:hlink>
        <a:srgbClr val="022169"/>
      </a:hlink>
      <a:folHlink>
        <a:srgbClr val="1D4F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ntral Asia Planning Meeting 2022 " id="{2D92F944-8A15-8E41-AC6C-2EC737C02854}" vid="{FDF021C8-FDEE-8B41-B5D1-B3D47B7F5B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e2034d-8fd2-4e1a-b2a5-92d5d4497034" xsi:nil="true"/>
    <lcf76f155ced4ddcb4097134ff3c332f xmlns="32a472b2-3426-4696-97ea-1b8fbe7c76b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61E82661F526418E53B0CAD6492DFB" ma:contentTypeVersion="16" ma:contentTypeDescription="Create a new document." ma:contentTypeScope="" ma:versionID="fcc982966feeb92e9f95e140b6e70f0e">
  <xsd:schema xmlns:xsd="http://www.w3.org/2001/XMLSchema" xmlns:xs="http://www.w3.org/2001/XMLSchema" xmlns:p="http://schemas.microsoft.com/office/2006/metadata/properties" xmlns:ns2="32a472b2-3426-4696-97ea-1b8fbe7c76b6" xmlns:ns3="89e2034d-8fd2-4e1a-b2a5-92d5d4497034" targetNamespace="http://schemas.microsoft.com/office/2006/metadata/properties" ma:root="true" ma:fieldsID="cc40ec0667ceaef83144adc208b287d6" ns2:_="" ns3:_="">
    <xsd:import namespace="32a472b2-3426-4696-97ea-1b8fbe7c76b6"/>
    <xsd:import namespace="89e2034d-8fd2-4e1a-b2a5-92d5d44970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72b2-3426-4696-97ea-1b8fbe7c76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8985e1-58d1-4979-a29a-a67426b543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2034d-8fd2-4e1a-b2a5-92d5d44970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9ba39c-acef-4d02-9bfe-d767982ebded}" ma:internalName="TaxCatchAll" ma:showField="CatchAllData" ma:web="89e2034d-8fd2-4e1a-b2a5-92d5d44970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04C719-C8BD-4BD3-B99B-ACAE57CC69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0978B8-74BD-4ABE-8747-4338AF74F122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32a472b2-3426-4696-97ea-1b8fbe7c76b6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89e2034d-8fd2-4e1a-b2a5-92d5d449703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CB5D02-6CC7-4D05-8926-AD80B49C3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a472b2-3426-4696-97ea-1b8fbe7c76b6"/>
    <ds:schemaRef ds:uri="89e2034d-8fd2-4e1a-b2a5-92d5d44970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Central Asia Planning Meeting 2022 </Template>
  <TotalTime>3523</TotalTime>
  <Words>1289</Words>
  <Application>Microsoft Office PowerPoint</Application>
  <PresentationFormat>Широкоэкранный</PresentationFormat>
  <Paragraphs>272</Paragraphs>
  <Slides>23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Garamond</vt:lpstr>
      <vt:lpstr>Wingdings</vt:lpstr>
      <vt:lpstr>1_Office Theme</vt:lpstr>
      <vt:lpstr>  Извлечённые уроки проекта «Алматинская модель по контролю над эпидемией ВИЧ» во время пандемии COVID-19</vt:lpstr>
      <vt:lpstr>ЦЕЛЬ ПРОЕКТА:</vt:lpstr>
      <vt:lpstr>Партнеры консорциума </vt:lpstr>
      <vt:lpstr>  Каскад по тестированию и лечению  (2020-2022 гг.) Алматы, Казахстан</vt:lpstr>
      <vt:lpstr>Тестирование на ВИЧ– мероприятия по достижению первых ”95”</vt:lpstr>
      <vt:lpstr>ОНЛАЙН-СЕРВИС ПО ЗАКАЗУ ТЕСТОВ</vt:lpstr>
      <vt:lpstr>ОНЛАЙН-СЕРВИС ПО ЗАКАЗУ ТЕСТОВ</vt:lpstr>
      <vt:lpstr>HIVST</vt:lpstr>
      <vt:lpstr>HIVSTRiskAssessment</vt:lpstr>
      <vt:lpstr>HIVSTsource</vt:lpstr>
      <vt:lpstr>  </vt:lpstr>
      <vt:lpstr>  </vt:lpstr>
      <vt:lpstr>Презентация PowerPoint</vt:lpstr>
      <vt:lpstr>УДАЛЕННОЕ САМОТЕСТИРОВАНИЕ  НА БАЗЕ ГЦ СПИД</vt:lpstr>
      <vt:lpstr>TellYourPartner</vt:lpstr>
      <vt:lpstr>Лечение ВИЧ – мероприятия по достижению  вторых ”95”</vt:lpstr>
      <vt:lpstr>Вирусная супрессия– мероприятия по достижению третьих ”95”</vt:lpstr>
      <vt:lpstr>МЕРОПРИЯТИЯ ПО ПРОФИЛАКТИКЕ ВИЧ</vt:lpstr>
      <vt:lpstr>МОТИВАЦИОННЫЕ НАБОРЫ ДЛЯ ЛУН ПО СНИЖЕНИЮ ВРЕДА </vt:lpstr>
      <vt:lpstr>Проблемы</vt:lpstr>
      <vt:lpstr>Выводы</vt:lpstr>
      <vt:lpstr>РАХМЕТ! СПАСИБО! THANK YOU!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Sauranbayeva, Mira</dc:creator>
  <cp:lastModifiedBy>Sauranbayeva, Mira</cp:lastModifiedBy>
  <cp:revision>13</cp:revision>
  <cp:lastPrinted>2022-10-18T11:09:38Z</cp:lastPrinted>
  <dcterms:created xsi:type="dcterms:W3CDTF">2022-08-18T03:44:48Z</dcterms:created>
  <dcterms:modified xsi:type="dcterms:W3CDTF">2022-12-05T11:46:15Z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0x0101002661E82661F526418E53B0CAD6492DFB</vt:lpwstr>
  </property>
  <property fmtid="{D5CDD505-2E9C-101B-9397-08002B2CF9AE}" pid="3" name="NGOOnlineKeywords">
    <vt:lpwstr/>
  </property>
  <property fmtid="{D5CDD505-2E9C-101B-9397-08002B2CF9AE}" pid="4" name="NGOOnlineDocumentType">
    <vt:lpwstr/>
  </property>
  <property fmtid="{D5CDD505-2E9C-101B-9397-08002B2CF9AE}" pid="5" name="MediaServiceImageTags">
    <vt:lpwstr/>
  </property>
</Properties>
</file>